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1" r:id="rId6"/>
    <p:sldId id="26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6797675" cy="9926638"/>
  <p:embeddedFontLst>
    <p:embeddedFont>
      <p:font typeface="Gelasio" panose="020B0604020202020204" charset="-18"/>
      <p:regular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74" autoAdjust="0"/>
  </p:normalViewPr>
  <p:slideViewPr>
    <p:cSldViewPr snapToGrid="0" snapToObjects="1">
      <p:cViewPr varScale="1">
        <p:scale>
          <a:sx n="92" d="100"/>
          <a:sy n="92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65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93D5D-EBD2-2386-4140-06197527A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56CCE4-7344-43E8-7319-1EAB64314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4C2C0-FF23-7B15-10D4-CE05531AF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5E9C7-CA51-9458-E4DA-726ADC4B5A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41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6B146-189A-4D05-BBE0-9101CD95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F870E9-6FA8-F08B-3E1C-340173EFB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AD722-CD04-05F5-46FD-19A09FB4B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D07E3-4269-BC1D-6EAA-F90DA36D12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58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5A015-AA95-E3DD-A051-0C0942E94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9DA3F5-A0BC-EC87-83B8-E995B5990B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C4361B-8C08-84D0-E510-9CE21CD1B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97A53-89D1-7D91-70F8-993EA40C9A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17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88" tIns="33444" rIns="66888" bIns="33444"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privnice.cz/mapy-koprivnice/ms-459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erver.koprivnice.c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erver.koprivnice.cz/mapa/pasport-hrist-sportovist/?c=-482770%3A-1126864&amp;z=5&amp;lb=osmllg&amp;ly=wms-47%2Cwms-48%2Cwms-50%2Cwms-46%2Cwms-49%2Cphs-vs-s%2Cphs-vh-s%2Cphs-spo-s%2Cphs-hri-s%2Cphs-vs-n%2Cphs-vh-n%2Cphs-spo-n%2Cphs-hri-n%2Cphs-vs-z%2Cphs-vh-z%2Cphs-spo-z%2Cphs-hri-z%2Chr%2Cad%2Culn&amp;lbo=1&amp;lyo=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Plán obnovy hřišť a sportovišť 2026+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Komplexní strategie pro vytvoření vyvážené a dostupné sítě kvalitních veřejných </a:t>
            </a:r>
            <a:r>
              <a:rPr lang="cs-CZ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ploch</a:t>
            </a: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pro všechny generace v Kopřivnici</a:t>
            </a:r>
            <a:r>
              <a:rPr lang="cs-CZ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4604"/>
            <a:ext cx="515850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Doporučený systém práce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157448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cs-CZ" sz="20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</a:t>
            </a:r>
            <a:r>
              <a:rPr lang="en-US" sz="20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yklus systematické péče o veřejná hřiště a sportoviště</a:t>
            </a:r>
            <a:endParaRPr lang="en-US" sz="2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41458"/>
            <a:ext cx="907256" cy="108870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882497" y="2322909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1. Revize dat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882497" y="2715220"/>
            <a:ext cx="1195411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Každoroční aktualizace informací v GIS / T-Mapách (do 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října daného roku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)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230166"/>
            <a:ext cx="907256" cy="10887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82497" y="3411617"/>
            <a:ext cx="2272546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2000" dirty="0">
                <a:solidFill>
                  <a:srgbClr val="0070C0"/>
                </a:solidFill>
                <a:latin typeface="Gelasio" pitchFamily="34" charset="0"/>
                <a:cs typeface="Gelasio" pitchFamily="34" charset="-120"/>
              </a:rPr>
              <a:t>2. Vyhodnocení potřeb</a:t>
            </a:r>
          </a:p>
        </p:txBody>
      </p:sp>
      <p:sp>
        <p:nvSpPr>
          <p:cNvPr id="9" name="Text 5"/>
          <p:cNvSpPr/>
          <p:nvPr/>
        </p:nvSpPr>
        <p:spPr>
          <a:xfrm>
            <a:off x="1882497" y="3803928"/>
            <a:ext cx="1195411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Analýza potřeb v jednotlivých zónách (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březen až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květen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co dva roky dle akčního plánu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)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18873"/>
            <a:ext cx="907256" cy="10887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882497" y="4500324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r>
              <a:rPr lang="en-US" sz="2000" dirty="0">
                <a:solidFill>
                  <a:srgbClr val="0070C0"/>
                </a:solidFill>
                <a:latin typeface="Gelasio" pitchFamily="34" charset="0"/>
                <a:cs typeface="Gelasio" pitchFamily="34" charset="-120"/>
              </a:rPr>
              <a:t>. Zapojení veřejnosti</a:t>
            </a:r>
          </a:p>
        </p:txBody>
      </p:sp>
      <p:sp>
        <p:nvSpPr>
          <p:cNvPr id="12" name="Text 7"/>
          <p:cNvSpPr/>
          <p:nvPr/>
        </p:nvSpPr>
        <p:spPr>
          <a:xfrm>
            <a:off x="1882497" y="4892635"/>
            <a:ext cx="1195411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Pocitová mapa, ankety, veřejné projednání 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konkrétních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návrhů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</a:t>
            </a:r>
            <a:r>
              <a:rPr lang="cs-CZ" sz="160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Ko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-projekty atd…</a:t>
            </a:r>
            <a:endParaRPr lang="en-US" sz="16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407581"/>
            <a:ext cx="907256" cy="108870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882497" y="5589032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r>
              <a:rPr lang="en-US" sz="2000" dirty="0">
                <a:solidFill>
                  <a:srgbClr val="0070C0"/>
                </a:solidFill>
                <a:latin typeface="Gelasio" pitchFamily="34" charset="0"/>
                <a:cs typeface="Gelasio" pitchFamily="34" charset="-120"/>
              </a:rPr>
              <a:t>. Akční plán</a:t>
            </a:r>
          </a:p>
        </p:txBody>
      </p:sp>
      <p:sp>
        <p:nvSpPr>
          <p:cNvPr id="15" name="Text 9"/>
          <p:cNvSpPr/>
          <p:nvPr/>
        </p:nvSpPr>
        <p:spPr>
          <a:xfrm>
            <a:off x="1882497" y="5981343"/>
            <a:ext cx="1195411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Příprava co dva roky (první 2026, dále 2028 atd.) Vazba na n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ávrh rozpočtu, schválení 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akčního plánu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 Radě města (říjen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daného roku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)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6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496288"/>
            <a:ext cx="907256" cy="108870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882497" y="6677739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5. Realizace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8" name="Text 11"/>
          <p:cNvSpPr/>
          <p:nvPr/>
        </p:nvSpPr>
        <p:spPr>
          <a:xfrm>
            <a:off x="1882497" y="7070050"/>
            <a:ext cx="1195411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Realizace nových hřišť, postupná obnova, průběžné opravy a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vyhodnocení (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každoročně soupis v rámci výroční zprávy SpSK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)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7943"/>
            <a:ext cx="490668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Závěr a výhled do budoucna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93790" y="1600795"/>
            <a:ext cx="3641765" cy="1215628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Shape 2"/>
          <p:cNvSpPr/>
          <p:nvPr/>
        </p:nvSpPr>
        <p:spPr>
          <a:xfrm>
            <a:off x="960120" y="1767126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BAB6AA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1089" y="1898094"/>
            <a:ext cx="214313" cy="21431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60120" y="2402086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Systematičnost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793790" y="2975134"/>
            <a:ext cx="3641765" cy="1215628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Shape 5"/>
          <p:cNvSpPr/>
          <p:nvPr/>
        </p:nvSpPr>
        <p:spPr>
          <a:xfrm>
            <a:off x="960120" y="3141464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BAB6AA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1089" y="3272433"/>
            <a:ext cx="214313" cy="21431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60120" y="3776424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Spolupráce</a:t>
            </a:r>
            <a:endParaRPr lang="en-US" sz="2000" dirty="0"/>
          </a:p>
        </p:txBody>
      </p:sp>
      <p:sp>
        <p:nvSpPr>
          <p:cNvPr id="11" name="Shape 7"/>
          <p:cNvSpPr/>
          <p:nvPr/>
        </p:nvSpPr>
        <p:spPr>
          <a:xfrm>
            <a:off x="793790" y="4349472"/>
            <a:ext cx="3641765" cy="1215628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Shape 8"/>
          <p:cNvSpPr/>
          <p:nvPr/>
        </p:nvSpPr>
        <p:spPr>
          <a:xfrm>
            <a:off x="960120" y="4515803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BAB6AA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1089" y="4646771"/>
            <a:ext cx="214313" cy="21431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0120" y="515076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Udržitelnost</a:t>
            </a:r>
            <a:endParaRPr lang="en-US" sz="2000" dirty="0"/>
          </a:p>
        </p:txBody>
      </p:sp>
      <p:sp>
        <p:nvSpPr>
          <p:cNvPr id="15" name="Shape 10"/>
          <p:cNvSpPr/>
          <p:nvPr/>
        </p:nvSpPr>
        <p:spPr>
          <a:xfrm>
            <a:off x="793790" y="5723811"/>
            <a:ext cx="3641765" cy="1215628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6" name="Shape 11"/>
          <p:cNvSpPr/>
          <p:nvPr/>
        </p:nvSpPr>
        <p:spPr>
          <a:xfrm>
            <a:off x="960120" y="5890141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BAB6AA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1089" y="6021110"/>
            <a:ext cx="214313" cy="21431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60120" y="652510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Zapojení občanů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4656534" y="2667533"/>
            <a:ext cx="9013746" cy="840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19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Plán obnovy hřišť a sportovišť 2026+ představuje dlouhodobý, udržitelný a otevřený rámec systematické péče o veřejná hřiště v Kopřivnici</a:t>
            </a:r>
            <a:r>
              <a:rPr lang="cs-CZ" sz="1600" dirty="0">
                <a:solidFill>
                  <a:srgbClr val="27252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a místních částech, jde o živý dokument, kdy priority jsou definovány v akčním plánu, který se pravidelně aktualizuje.</a:t>
            </a:r>
            <a:endParaRPr lang="en-US" sz="1600" dirty="0">
              <a:solidFill>
                <a:srgbClr val="272525"/>
              </a:solidFill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4601885" y="4011692"/>
            <a:ext cx="901374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cs-CZ" sz="1600" dirty="0">
                <a:solidFill>
                  <a:srgbClr val="27252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C</a:t>
            </a: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ílem je vytvořit kvalitní, bezpečná a pestrá místa pro všechny generace, která budou sloužit jako místa setkávání </a:t>
            </a:r>
            <a:r>
              <a:rPr lang="cs-CZ" sz="1600" dirty="0">
                <a:solidFill>
                  <a:srgbClr val="27252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i </a:t>
            </a: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odpočinku</a:t>
            </a:r>
            <a:r>
              <a:rPr lang="cs-CZ" sz="1600" dirty="0">
                <a:solidFill>
                  <a:srgbClr val="27252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, podporující zejména aktivní způsob života.</a:t>
            </a:r>
            <a:endParaRPr lang="en-US" sz="1600" dirty="0">
              <a:solidFill>
                <a:srgbClr val="272525"/>
              </a:solidFill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endParaRPr>
          </a:p>
        </p:txBody>
      </p:sp>
      <p:sp>
        <p:nvSpPr>
          <p:cNvPr id="22" name="TextovéPole 30">
            <a:extLst>
              <a:ext uri="{FF2B5EF4-FFF2-40B4-BE49-F238E27FC236}">
                <a16:creationId xmlns:a16="http://schemas.microsoft.com/office/drawing/2014/main" id="{42668D3C-45F9-1800-0D88-678F7AE88A4B}"/>
              </a:ext>
            </a:extLst>
          </p:cNvPr>
          <p:cNvSpPr txBox="1"/>
          <p:nvPr/>
        </p:nvSpPr>
        <p:spPr>
          <a:xfrm>
            <a:off x="4601885" y="5150763"/>
            <a:ext cx="9581424" cy="1069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cs-CZ"/>
            </a:defPPr>
            <a:lvl1pPr marL="0" algn="l" defTabSz="914400" rtl="0" eaLnBrk="1" latinLnBrk="0" hangingPunct="1">
              <a:lnSpc>
                <a:spcPts val="1950"/>
              </a:lnSpc>
              <a:defRPr sz="1550" kern="1200">
                <a:solidFill>
                  <a:srgbClr val="272525"/>
                </a:solidFill>
                <a:latin typeface="Gelasio" pitchFamily="34" charset="0"/>
                <a:ea typeface="+mn-ea"/>
                <a:cs typeface="Gelasio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Akční plán by se měl pravidelně sestavovat s ohledem na plánované investice a opravy veřejných míst </a:t>
            </a:r>
          </a:p>
          <a:p>
            <a:r>
              <a:rPr lang="cs-CZ" sz="1600" dirty="0"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v jednotlivých lokalitách (tzn. koordinovat „zásahy“ v lokalitách s plánem úprav, ideálně hřiště a sportoviště</a:t>
            </a:r>
          </a:p>
          <a:p>
            <a:r>
              <a:rPr lang="cs-CZ" sz="1600" dirty="0"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tvořit pro mezigenerační potřeby, než jen jednu cílovou skupinu (místo pro odpočinek, sport, volný čas </a:t>
            </a:r>
          </a:p>
          <a:p>
            <a:r>
              <a:rPr lang="cs-CZ" sz="1600" dirty="0"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a aktivity).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BB077-D848-2DED-C006-2AF1864C4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FCB1F49-901A-78AC-71DC-B0F687BBB7D1}"/>
              </a:ext>
            </a:extLst>
          </p:cNvPr>
          <p:cNvSpPr/>
          <p:nvPr/>
        </p:nvSpPr>
        <p:spPr>
          <a:xfrm>
            <a:off x="793790" y="687943"/>
            <a:ext cx="490668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cs-CZ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Odkaz na digitální podklady </a:t>
            </a:r>
            <a:r>
              <a:rPr lang="cs-CZ" sz="31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- 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Mapy Kopřivnice: Kopřivnice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3900"/>
              </a:lnSpc>
              <a:buNone/>
            </a:pPr>
            <a:endParaRPr lang="cs-CZ" sz="3100" dirty="0">
              <a:solidFill>
                <a:srgbClr val="312F2B"/>
              </a:solidFill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lnSpc>
                <a:spcPts val="3900"/>
              </a:lnSpc>
              <a:buNone/>
            </a:pPr>
            <a:endParaRPr lang="cs-CZ" sz="3100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36F91B7-55A7-EADA-7578-65A461A89B84}"/>
              </a:ext>
            </a:extLst>
          </p:cNvPr>
          <p:cNvSpPr/>
          <p:nvPr/>
        </p:nvSpPr>
        <p:spPr>
          <a:xfrm>
            <a:off x="827451" y="1480589"/>
            <a:ext cx="4539678" cy="1282275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2787A9B9-06D1-6EF9-8448-10F67821C86B}"/>
              </a:ext>
            </a:extLst>
          </p:cNvPr>
          <p:cNvSpPr/>
          <p:nvPr/>
        </p:nvSpPr>
        <p:spPr>
          <a:xfrm>
            <a:off x="960119" y="2027902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cs-CZ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Tabulka - doporučená transformace</a:t>
            </a:r>
            <a:endParaRPr lang="en-US" dirty="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A8A66571-AA43-4BC4-42E5-833A8196DA10}"/>
              </a:ext>
            </a:extLst>
          </p:cNvPr>
          <p:cNvSpPr/>
          <p:nvPr/>
        </p:nvSpPr>
        <p:spPr>
          <a:xfrm>
            <a:off x="827450" y="2875577"/>
            <a:ext cx="4539679" cy="1215628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745B558B-63A0-DD27-AE16-6D39F50993C4}"/>
              </a:ext>
            </a:extLst>
          </p:cNvPr>
          <p:cNvSpPr/>
          <p:nvPr/>
        </p:nvSpPr>
        <p:spPr>
          <a:xfrm>
            <a:off x="960120" y="3375768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cs-CZ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Tabulka – doporučená postupná obnova</a:t>
            </a:r>
            <a:endParaRPr lang="en-US" dirty="0"/>
          </a:p>
        </p:txBody>
      </p:sp>
      <p:sp>
        <p:nvSpPr>
          <p:cNvPr id="11" name="Shape 7">
            <a:extLst>
              <a:ext uri="{FF2B5EF4-FFF2-40B4-BE49-F238E27FC236}">
                <a16:creationId xmlns:a16="http://schemas.microsoft.com/office/drawing/2014/main" id="{5842E3A8-F7F4-3F44-CB05-7A47FE112340}"/>
              </a:ext>
            </a:extLst>
          </p:cNvPr>
          <p:cNvSpPr/>
          <p:nvPr/>
        </p:nvSpPr>
        <p:spPr>
          <a:xfrm>
            <a:off x="827451" y="4233029"/>
            <a:ext cx="4539679" cy="1215628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D330CE73-3BA5-8B54-9FC9-897B66F02451}"/>
              </a:ext>
            </a:extLst>
          </p:cNvPr>
          <p:cNvSpPr/>
          <p:nvPr/>
        </p:nvSpPr>
        <p:spPr>
          <a:xfrm>
            <a:off x="960118" y="4716839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cs-CZ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Tabulka – finální seznam hřišť a sportovišť</a:t>
            </a:r>
            <a:endParaRPr lang="en-US" dirty="0"/>
          </a:p>
        </p:txBody>
      </p:sp>
      <p:sp>
        <p:nvSpPr>
          <p:cNvPr id="23" name="Shape 7">
            <a:extLst>
              <a:ext uri="{FF2B5EF4-FFF2-40B4-BE49-F238E27FC236}">
                <a16:creationId xmlns:a16="http://schemas.microsoft.com/office/drawing/2014/main" id="{26D1252F-F1F6-489F-5D93-DD29BFB4F784}"/>
              </a:ext>
            </a:extLst>
          </p:cNvPr>
          <p:cNvSpPr/>
          <p:nvPr/>
        </p:nvSpPr>
        <p:spPr>
          <a:xfrm>
            <a:off x="857268" y="5909880"/>
            <a:ext cx="4509862" cy="1215628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4" name="Text 9">
            <a:extLst>
              <a:ext uri="{FF2B5EF4-FFF2-40B4-BE49-F238E27FC236}">
                <a16:creationId xmlns:a16="http://schemas.microsoft.com/office/drawing/2014/main" id="{99704DC1-3D20-25B4-0AA8-8FEA40D3B962}"/>
              </a:ext>
            </a:extLst>
          </p:cNvPr>
          <p:cNvSpPr/>
          <p:nvPr/>
        </p:nvSpPr>
        <p:spPr>
          <a:xfrm>
            <a:off x="960117" y="639369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cs-CZ" dirty="0">
                <a:solidFill>
                  <a:srgbClr val="272525"/>
                </a:solidFill>
                <a:highlight>
                  <a:srgbClr val="00FFFF"/>
                </a:highlight>
                <a:latin typeface="Gelasio" pitchFamily="34" charset="0"/>
                <a:ea typeface="Gelasio" pitchFamily="34" charset="-122"/>
                <a:cs typeface="Gelasio" pitchFamily="34" charset="-120"/>
              </a:rPr>
              <a:t>Akční plán 2026 a 2027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25" name="Text 9">
            <a:extLst>
              <a:ext uri="{FF2B5EF4-FFF2-40B4-BE49-F238E27FC236}">
                <a16:creationId xmlns:a16="http://schemas.microsoft.com/office/drawing/2014/main" id="{BFDA5A36-4102-B3F7-4FC3-6F639B2AD956}"/>
              </a:ext>
            </a:extLst>
          </p:cNvPr>
          <p:cNvSpPr/>
          <p:nvPr/>
        </p:nvSpPr>
        <p:spPr>
          <a:xfrm>
            <a:off x="5555312" y="581636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cs-CZ" sz="1600" dirty="0">
                <a:solidFill>
                  <a:schemeClr val="accent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Transformace / odstranění</a:t>
            </a:r>
            <a:r>
              <a:rPr lang="cs-CZ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: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S 9 (ul. Kadláčkova), S 28 (ul. Dvořákova)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DH 44, 52, 62, 64, 76, 77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menší priorita DH 28, 32, 35, 37, 38, 39, 51, 58, 61, 75</a:t>
            </a:r>
            <a:endParaRPr lang="en-US" sz="1600" dirty="0"/>
          </a:p>
        </p:txBody>
      </p:sp>
      <p:sp>
        <p:nvSpPr>
          <p:cNvPr id="26" name="Text 9">
            <a:extLst>
              <a:ext uri="{FF2B5EF4-FFF2-40B4-BE49-F238E27FC236}">
                <a16:creationId xmlns:a16="http://schemas.microsoft.com/office/drawing/2014/main" id="{C871A8CC-E909-9E73-CAF5-EEC821497644}"/>
              </a:ext>
            </a:extLst>
          </p:cNvPr>
          <p:cNvSpPr/>
          <p:nvPr/>
        </p:nvSpPr>
        <p:spPr>
          <a:xfrm>
            <a:off x="5555311" y="688424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950"/>
              </a:lnSpc>
              <a:buNone/>
            </a:pPr>
            <a:r>
              <a:rPr lang="cs-CZ" sz="1600" dirty="0">
                <a:solidFill>
                  <a:schemeClr val="accent5"/>
                </a:solidFill>
                <a:latin typeface="Gelasio" pitchFamily="34" charset="0"/>
                <a:cs typeface="Gelasio" pitchFamily="34" charset="-120"/>
              </a:rPr>
              <a:t>Obnova nebo úprava</a:t>
            </a:r>
            <a:r>
              <a:rPr lang="cs-CZ" sz="16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:</a:t>
            </a:r>
          </a:p>
          <a:p>
            <a:pPr marL="285750" indent="-285750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sjednocení DH 31 a 32 a S7 (ul. Pod Moravií za </a:t>
            </a:r>
            <a:r>
              <a:rPr lang="cs-CZ" sz="1600" dirty="0" err="1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Polivarem</a:t>
            </a:r>
            <a:r>
              <a:rPr lang="cs-CZ" sz="16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)</a:t>
            </a:r>
          </a:p>
          <a:p>
            <a:pPr marL="285750" indent="-285750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sjednocení DH 77, 78 a 79 a S 29 (ul. Dvořákova)</a:t>
            </a:r>
          </a:p>
          <a:p>
            <a:pPr marL="285750" indent="-285750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sjednocení S2 a DH 13 (ul. Pod Bílou Horou)</a:t>
            </a:r>
          </a:p>
          <a:p>
            <a:pPr marL="285750" indent="-285750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sjednocení DH 42 a 43 (ul. Francouzská)</a:t>
            </a:r>
            <a:endParaRPr lang="en-US" sz="1600" dirty="0">
              <a:solidFill>
                <a:srgbClr val="272525"/>
              </a:solidFill>
              <a:latin typeface="Gelasio" pitchFamily="34" charset="0"/>
              <a:cs typeface="Gelasio" pitchFamily="34" charset="-120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2668D3C-45F9-1800-0D88-678F7AE88A4B}"/>
              </a:ext>
            </a:extLst>
          </p:cNvPr>
          <p:cNvSpPr txBox="1"/>
          <p:nvPr/>
        </p:nvSpPr>
        <p:spPr>
          <a:xfrm>
            <a:off x="6224999" y="1962151"/>
            <a:ext cx="7354956" cy="605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cs-CZ"/>
            </a:defPPr>
            <a:lvl1pPr>
              <a:lnSpc>
                <a:spcPts val="1950"/>
              </a:lnSpc>
              <a:defRPr sz="1550">
                <a:solidFill>
                  <a:srgbClr val="272525"/>
                </a:solidFill>
                <a:latin typeface="Gelasio" pitchFamily="34" charset="0"/>
                <a:cs typeface="Gelasio" pitchFamily="34" charset="-120"/>
              </a:defRPr>
            </a:lvl1pPr>
          </a:lstStyle>
          <a:p>
            <a:r>
              <a:rPr lang="cs-CZ" sz="1800" dirty="0">
                <a:highlight>
                  <a:srgbClr val="00FFFF"/>
                </a:highlight>
              </a:rPr>
              <a:t>Odkaz na finální tabulky ve wordovském dokumentu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D9218C9B-EE0D-0620-0BA0-BBB9ABF5B597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5367130" y="2264798"/>
            <a:ext cx="857869" cy="498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468CAD8-7291-D693-02FB-74584FD70529}"/>
              </a:ext>
            </a:extLst>
          </p:cNvPr>
          <p:cNvCxnSpPr>
            <a:cxnSpLocks/>
            <a:stCxn id="7" idx="3"/>
            <a:endCxn id="31" idx="1"/>
          </p:cNvCxnSpPr>
          <p:nvPr/>
        </p:nvCxnSpPr>
        <p:spPr>
          <a:xfrm flipV="1">
            <a:off x="5367129" y="2264798"/>
            <a:ext cx="857870" cy="1218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67A2EF7-38E5-4E36-5351-E99639B60A0C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5367130" y="2264798"/>
            <a:ext cx="857869" cy="201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Obrázek 16">
            <a:extLst>
              <a:ext uri="{FF2B5EF4-FFF2-40B4-BE49-F238E27FC236}">
                <a16:creationId xmlns:a16="http://schemas.microsoft.com/office/drawing/2014/main" id="{691874E0-BF07-E7AA-7706-AD08ABFD3F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285"/>
          <a:stretch>
            <a:fillRect/>
          </a:stretch>
        </p:blipFill>
        <p:spPr>
          <a:xfrm>
            <a:off x="6254364" y="2231287"/>
            <a:ext cx="3800058" cy="3285833"/>
          </a:xfrm>
          <a:prstGeom prst="rect">
            <a:avLst/>
          </a:prstGeom>
        </p:spPr>
      </p:pic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9A6B163D-2DA2-2493-BB5F-7C7EAA8A7C4D}"/>
              </a:ext>
            </a:extLst>
          </p:cNvPr>
          <p:cNvCxnSpPr>
            <a:cxnSpLocks/>
          </p:cNvCxnSpPr>
          <p:nvPr/>
        </p:nvCxnSpPr>
        <p:spPr>
          <a:xfrm flipH="1">
            <a:off x="10087913" y="3180656"/>
            <a:ext cx="803596" cy="464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F431E2E-221B-5822-20A3-ED83801C00AA}"/>
              </a:ext>
            </a:extLst>
          </p:cNvPr>
          <p:cNvSpPr txBox="1"/>
          <p:nvPr/>
        </p:nvSpPr>
        <p:spPr>
          <a:xfrm flipH="1">
            <a:off x="10912291" y="2857618"/>
            <a:ext cx="266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Jednotlivá hřiště a sportoviště lze hledat dle čísla i názvu ulice</a:t>
            </a:r>
          </a:p>
        </p:txBody>
      </p:sp>
      <p:sp>
        <p:nvSpPr>
          <p:cNvPr id="4" name="Text 9">
            <a:extLst>
              <a:ext uri="{FF2B5EF4-FFF2-40B4-BE49-F238E27FC236}">
                <a16:creationId xmlns:a16="http://schemas.microsoft.com/office/drawing/2014/main" id="{9E09AFF6-6CFA-1BEF-C888-69DB08EB150C}"/>
              </a:ext>
            </a:extLst>
          </p:cNvPr>
          <p:cNvSpPr/>
          <p:nvPr/>
        </p:nvSpPr>
        <p:spPr>
          <a:xfrm>
            <a:off x="11464276" y="6552303"/>
            <a:ext cx="4509861" cy="704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Dále opravy herních prvků, </a:t>
            </a:r>
          </a:p>
          <a:p>
            <a:pPr marL="0" indent="0" algn="l">
              <a:lnSpc>
                <a:spcPts val="1950"/>
              </a:lnSpc>
              <a:buNone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např. DH 86 (u Matesa),</a:t>
            </a:r>
          </a:p>
          <a:p>
            <a:pPr marL="0" indent="0" algn="l">
              <a:lnSpc>
                <a:spcPts val="1950"/>
              </a:lnSpc>
              <a:buNone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či doplnění oplocení S 4</a:t>
            </a:r>
          </a:p>
          <a:p>
            <a:pPr marL="0" indent="0" algn="l">
              <a:lnSpc>
                <a:spcPts val="1950"/>
              </a:lnSpc>
              <a:buNone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(ul. Kpt. Nálepky), dokončení </a:t>
            </a:r>
          </a:p>
          <a:p>
            <a:pPr marL="0" indent="0" algn="l">
              <a:lnSpc>
                <a:spcPts val="1950"/>
              </a:lnSpc>
              <a:buNone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DH 3 (ul. Polní) dotace 2 mil. Kč</a:t>
            </a: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6766CCAB-7824-C795-CE15-C355C563E2DE}"/>
              </a:ext>
            </a:extLst>
          </p:cNvPr>
          <p:cNvSpPr/>
          <p:nvPr/>
        </p:nvSpPr>
        <p:spPr>
          <a:xfrm>
            <a:off x="11464276" y="5909879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cs-CZ" sz="1600" dirty="0">
                <a:solidFill>
                  <a:schemeClr val="accent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Nová </a:t>
            </a:r>
            <a:r>
              <a:rPr lang="cs-CZ" sz="1600" dirty="0" err="1">
                <a:solidFill>
                  <a:schemeClr val="accent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asfaltace</a:t>
            </a:r>
            <a:r>
              <a:rPr lang="cs-CZ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:</a:t>
            </a:r>
          </a:p>
          <a:p>
            <a:pPr marL="285750" indent="-285750" algn="l">
              <a:lnSpc>
                <a:spcPts val="195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S 8, S 10, S 15, S 19, </a:t>
            </a:r>
          </a:p>
        </p:txBody>
      </p:sp>
    </p:spTree>
    <p:extLst>
      <p:ext uri="{BB962C8B-B14F-4D97-AF65-F5344CB8AC3E}">
        <p14:creationId xmlns:p14="http://schemas.microsoft.com/office/powerpoint/2010/main" val="407185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4633B-433A-239B-D111-8D615E053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">
            <a:extLst>
              <a:ext uri="{FF2B5EF4-FFF2-40B4-BE49-F238E27FC236}">
                <a16:creationId xmlns:a16="http://schemas.microsoft.com/office/drawing/2014/main" id="{48F8B59A-51E0-58F4-7825-FC34421A87EF}"/>
              </a:ext>
            </a:extLst>
          </p:cNvPr>
          <p:cNvSpPr/>
          <p:nvPr/>
        </p:nvSpPr>
        <p:spPr>
          <a:xfrm>
            <a:off x="793790" y="4142742"/>
            <a:ext cx="5040479" cy="721142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6" name="Shape 1">
            <a:extLst>
              <a:ext uri="{FF2B5EF4-FFF2-40B4-BE49-F238E27FC236}">
                <a16:creationId xmlns:a16="http://schemas.microsoft.com/office/drawing/2014/main" id="{6B648EE5-2354-3279-BA79-06DB363317CD}"/>
              </a:ext>
            </a:extLst>
          </p:cNvPr>
          <p:cNvSpPr/>
          <p:nvPr/>
        </p:nvSpPr>
        <p:spPr>
          <a:xfrm>
            <a:off x="793791" y="5010635"/>
            <a:ext cx="5040478" cy="721142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 b="1" dirty="0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F0FFE535-CF10-2467-09E8-B5451798FD4E}"/>
              </a:ext>
            </a:extLst>
          </p:cNvPr>
          <p:cNvSpPr/>
          <p:nvPr/>
        </p:nvSpPr>
        <p:spPr>
          <a:xfrm>
            <a:off x="793790" y="5910889"/>
            <a:ext cx="5040478" cy="721142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8" name="Shape 1">
            <a:extLst>
              <a:ext uri="{FF2B5EF4-FFF2-40B4-BE49-F238E27FC236}">
                <a16:creationId xmlns:a16="http://schemas.microsoft.com/office/drawing/2014/main" id="{D0D1E724-EDBD-DA26-272A-B2946DF12AD3}"/>
              </a:ext>
            </a:extLst>
          </p:cNvPr>
          <p:cNvSpPr/>
          <p:nvPr/>
        </p:nvSpPr>
        <p:spPr>
          <a:xfrm>
            <a:off x="793790" y="6847577"/>
            <a:ext cx="5040477" cy="721142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51BDA99C-964A-4769-5D46-554C839D950C}"/>
              </a:ext>
            </a:extLst>
          </p:cNvPr>
          <p:cNvSpPr/>
          <p:nvPr/>
        </p:nvSpPr>
        <p:spPr>
          <a:xfrm>
            <a:off x="793790" y="615053"/>
            <a:ext cx="490668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cs-CZ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Konkretizace postupu</a:t>
            </a:r>
            <a:endParaRPr lang="cs-CZ" sz="4000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26CF208-34D7-80D7-1E7C-5070BCF27712}"/>
              </a:ext>
            </a:extLst>
          </p:cNvPr>
          <p:cNvSpPr/>
          <p:nvPr/>
        </p:nvSpPr>
        <p:spPr>
          <a:xfrm>
            <a:off x="793790" y="1151471"/>
            <a:ext cx="13508618" cy="2716728"/>
          </a:xfrm>
          <a:prstGeom prst="roundRect">
            <a:avLst>
              <a:gd name="adj" fmla="val 5486"/>
            </a:avLst>
          </a:prstGeom>
          <a:solidFill>
            <a:srgbClr val="E8E8E3"/>
          </a:solidFill>
          <a:ln w="7620">
            <a:solidFill>
              <a:srgbClr val="BAB6AA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957F9EBC-39E7-33C5-387A-B4674434473E}"/>
              </a:ext>
            </a:extLst>
          </p:cNvPr>
          <p:cNvSpPr/>
          <p:nvPr/>
        </p:nvSpPr>
        <p:spPr>
          <a:xfrm>
            <a:off x="960120" y="4401649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cs-CZ" sz="155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Principy pro zásah do lokalit a charakteristiky zón</a:t>
            </a:r>
            <a:endParaRPr lang="en-US" sz="1550" dirty="0">
              <a:solidFill>
                <a:srgbClr val="272525"/>
              </a:solidFill>
              <a:latin typeface="Gelasio" pitchFamily="34" charset="0"/>
              <a:cs typeface="Gelasio" pitchFamily="34" charset="-120"/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8EB4F2AC-33A4-0671-5E04-E6DD865CDCA5}"/>
              </a:ext>
            </a:extLst>
          </p:cNvPr>
          <p:cNvSpPr/>
          <p:nvPr/>
        </p:nvSpPr>
        <p:spPr>
          <a:xfrm>
            <a:off x="960120" y="5247202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cs-CZ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Pravidelný reporting a sestavování akčního plánu</a:t>
            </a:r>
            <a:endParaRPr lang="en-US" sz="1550" dirty="0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058727AD-002D-FA3E-802B-8FFC924A1508}"/>
              </a:ext>
            </a:extLst>
          </p:cNvPr>
          <p:cNvSpPr/>
          <p:nvPr/>
        </p:nvSpPr>
        <p:spPr>
          <a:xfrm>
            <a:off x="960120" y="615942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cs-CZ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Pravidelná aktualizace digitálních podkladů</a:t>
            </a:r>
            <a:endParaRPr lang="en-US" sz="1550" dirty="0"/>
          </a:p>
        </p:txBody>
      </p:sp>
      <p:sp>
        <p:nvSpPr>
          <p:cNvPr id="24" name="Text 9">
            <a:extLst>
              <a:ext uri="{FF2B5EF4-FFF2-40B4-BE49-F238E27FC236}">
                <a16:creationId xmlns:a16="http://schemas.microsoft.com/office/drawing/2014/main" id="{779A55B2-D779-BF47-62AB-368F23283A73}"/>
              </a:ext>
            </a:extLst>
          </p:cNvPr>
          <p:cNvSpPr/>
          <p:nvPr/>
        </p:nvSpPr>
        <p:spPr>
          <a:xfrm>
            <a:off x="960119" y="7078129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cs-CZ" sz="15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Průběžné odstraňování a obnova míst dle akčního plánu</a:t>
            </a:r>
            <a:endParaRPr lang="en-US" sz="155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87FD521-FE40-2153-843C-C81FCA318D9B}"/>
              </a:ext>
            </a:extLst>
          </p:cNvPr>
          <p:cNvSpPr txBox="1"/>
          <p:nvPr/>
        </p:nvSpPr>
        <p:spPr>
          <a:xfrm>
            <a:off x="6025830" y="6090072"/>
            <a:ext cx="7354956" cy="605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cs-CZ"/>
            </a:defPPr>
            <a:lvl1pPr>
              <a:lnSpc>
                <a:spcPts val="1950"/>
              </a:lnSpc>
              <a:defRPr sz="1550">
                <a:solidFill>
                  <a:srgbClr val="272525"/>
                </a:solidFill>
                <a:latin typeface="Gelasio" pitchFamily="34" charset="0"/>
                <a:cs typeface="Gelasio" pitchFamily="34" charset="-12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odpovědnost OI + SpSK – (GIS) T-mapy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podklady do systému vkládá SpSK, OI dělá systémové změny a úpravy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8F1032B-1DAE-D328-4AE3-0FA752954FF1}"/>
              </a:ext>
            </a:extLst>
          </p:cNvPr>
          <p:cNvSpPr txBox="1"/>
          <p:nvPr/>
        </p:nvSpPr>
        <p:spPr>
          <a:xfrm>
            <a:off x="6025830" y="4258590"/>
            <a:ext cx="7354956" cy="605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cs-CZ"/>
            </a:defPPr>
            <a:lvl1pPr>
              <a:lnSpc>
                <a:spcPts val="1950"/>
              </a:lnSpc>
              <a:defRPr sz="1550">
                <a:solidFill>
                  <a:srgbClr val="272525"/>
                </a:solidFill>
                <a:latin typeface="Gelasio" pitchFamily="34" charset="0"/>
                <a:cs typeface="Gelasio" pitchFamily="34" charset="-12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odpovědnost ORM (architekti, komise pro veřejná prostranství a pracovní skupina)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výstupy předávat SpSK a OMM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186C076-688F-6FF3-4909-DEACE20CEEAA}"/>
              </a:ext>
            </a:extLst>
          </p:cNvPr>
          <p:cNvSpPr txBox="1"/>
          <p:nvPr/>
        </p:nvSpPr>
        <p:spPr>
          <a:xfrm>
            <a:off x="6015891" y="5174331"/>
            <a:ext cx="7354956" cy="605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cs-CZ"/>
            </a:defPPr>
            <a:lvl1pPr>
              <a:lnSpc>
                <a:spcPts val="1950"/>
              </a:lnSpc>
              <a:defRPr sz="1550">
                <a:solidFill>
                  <a:srgbClr val="272525"/>
                </a:solidFill>
                <a:latin typeface="Gelasio" pitchFamily="34" charset="0"/>
                <a:cs typeface="Gelasio" pitchFamily="34" charset="-12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odpovědnost SpSK, schvalování plánu v radě města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podklady dodává SpSK ve spolupráci s OMM, ORM, OŽP a komisí pro veřejná prostranství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414E88C-03C4-A1EE-47D0-D9464F076DE1}"/>
              </a:ext>
            </a:extLst>
          </p:cNvPr>
          <p:cNvSpPr txBox="1"/>
          <p:nvPr/>
        </p:nvSpPr>
        <p:spPr>
          <a:xfrm>
            <a:off x="6015891" y="6941250"/>
            <a:ext cx="8130208" cy="605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cs-CZ"/>
            </a:defPPr>
            <a:lvl1pPr>
              <a:lnSpc>
                <a:spcPts val="1950"/>
              </a:lnSpc>
              <a:defRPr sz="1550">
                <a:solidFill>
                  <a:srgbClr val="272525"/>
                </a:solidFill>
                <a:latin typeface="Gelasio" pitchFamily="34" charset="0"/>
                <a:cs typeface="Gelasio" pitchFamily="34" charset="-12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odpovědnost SpSK a OMM /dle schválených plánů a jmenovité položce v rozpočtu města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podklady navrhuje SpSK a OMM + ORM, finálně schvaluje rada města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C4236C4-1341-5581-E6B9-08AAFE57B2B8}"/>
              </a:ext>
            </a:extLst>
          </p:cNvPr>
          <p:cNvSpPr txBox="1"/>
          <p:nvPr/>
        </p:nvSpPr>
        <p:spPr>
          <a:xfrm>
            <a:off x="960119" y="1350394"/>
            <a:ext cx="13100369" cy="2290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 tranformaci lokalit (likvidace a následná sanace) se uplatňují následující zásady: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každé zóně musí být zastoupeny všechny požadované typy hřišť dle typu zóny.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Nejvyšší prioritou je zajistit alespoň jeden kus každého typu hřiště v zóně (vyjma workoutů a sportovišť, které v lokalitě rodinných domů nepředpokládáme).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Nová hřiště a větší zásahy do stávajících ploch realizovat podle </a:t>
            </a:r>
            <a:r>
              <a:rPr lang="cs-CZ" sz="1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rincipů Plánu obnovy hřišť a sportovišť včetně přilehlých ploch, které kladou důraz např. na modelaci terénu, přírodní materiály, zelené plochy, vícegenerační využití, umírněnou barevnost a návaznost na okolní veřejný prostor.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Plochy se specifickým nebo celoměstským významem (např. skatepark, pumptrack) se posuzují individuálně na základě využití a potenciálu.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naplnění základních priorit lze rozvíjet nová místa nebo obnovovat další lokality, s ohledem na docházkovou vzdálenost a typ zóny.</a:t>
            </a:r>
            <a:endParaRPr lang="cs-CZ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06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 t="30393" b="28912"/>
          <a:stretch>
            <a:fillRect/>
          </a:stretch>
        </p:blipFill>
        <p:spPr>
          <a:xfrm>
            <a:off x="0" y="-570848"/>
            <a:ext cx="14630400" cy="33935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7044" y="3538356"/>
            <a:ext cx="3685937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Hlavní cíl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737044" y="4041599"/>
            <a:ext cx="6521410" cy="829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Vytvořit vyváženou a dostupnou síť hřišť a sportovišť </a:t>
            </a:r>
            <a:r>
              <a:rPr lang="cs-CZ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 </a:t>
            </a:r>
            <a:r>
              <a:rPr lang="en-US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sídlištní zástavb</a:t>
            </a:r>
            <a:r>
              <a:rPr lang="cs-CZ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ě</a:t>
            </a:r>
            <a:r>
              <a:rPr lang="en-US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, která slouží všem věkovým skupinám a podporuje aktivní způsob života v </a:t>
            </a:r>
            <a:r>
              <a:rPr lang="cs-CZ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rámci celého města a místních částí.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37044" y="5018031"/>
            <a:ext cx="634162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1150" dirty="0"/>
          </a:p>
        </p:txBody>
      </p:sp>
      <p:sp>
        <p:nvSpPr>
          <p:cNvPr id="6" name="Text 3"/>
          <p:cNvSpPr/>
          <p:nvPr/>
        </p:nvSpPr>
        <p:spPr>
          <a:xfrm>
            <a:off x="737044" y="5401175"/>
            <a:ext cx="3685937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Návaznost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737044" y="5854115"/>
            <a:ext cx="6341626" cy="552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Plán navazuje na dlouholeté snahy o </a:t>
            </a:r>
            <a:r>
              <a:rPr lang="cs-CZ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obnovu </a:t>
            </a:r>
            <a:r>
              <a:rPr lang="en-US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</a:t>
            </a:r>
            <a:r>
              <a:rPr lang="cs-CZ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řejn</a:t>
            </a:r>
            <a:r>
              <a:rPr lang="en-US" sz="1600" dirty="0" err="1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ých</a:t>
            </a:r>
            <a:r>
              <a:rPr lang="en-US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prostor</a:t>
            </a:r>
            <a:r>
              <a:rPr lang="cs-CZ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, jejich údržbu</a:t>
            </a:r>
            <a:r>
              <a:rPr lang="en-US" sz="16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 klíčové koncepční dokumenty města.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502604" y="3124795"/>
            <a:ext cx="6720290" cy="1360408"/>
          </a:xfrm>
          <a:prstGeom prst="roundRect">
            <a:avLst>
              <a:gd name="adj" fmla="val 4552"/>
            </a:avLst>
          </a:prstGeom>
          <a:solidFill>
            <a:srgbClr val="E8E8E3"/>
          </a:solidFill>
          <a:ln w="7620">
            <a:solidFill>
              <a:srgbClr val="E5E5E0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Shape 6"/>
          <p:cNvSpPr/>
          <p:nvPr/>
        </p:nvSpPr>
        <p:spPr>
          <a:xfrm>
            <a:off x="7657624" y="3269876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9187" y="3391438"/>
            <a:ext cx="198953" cy="19895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099822" y="3251302"/>
            <a:ext cx="3685937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Strategický plán</a:t>
            </a:r>
            <a:r>
              <a:rPr lang="cs-CZ" sz="2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cs-CZ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2023 až 2038</a:t>
            </a:r>
          </a:p>
          <a:p>
            <a:pPr marL="0" indent="0" algn="l">
              <a:lnSpc>
                <a:spcPts val="3600"/>
              </a:lnSpc>
              <a:buNone/>
            </a:pPr>
            <a:r>
              <a:rPr lang="cs-CZ" sz="2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cs-CZ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(Cíl B.3, opatření B.3.3 a vazba na cíl B.1)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7502603" y="4622664"/>
            <a:ext cx="6720291" cy="1360408"/>
          </a:xfrm>
          <a:prstGeom prst="roundRect">
            <a:avLst>
              <a:gd name="adj" fmla="val 4552"/>
            </a:avLst>
          </a:prstGeom>
          <a:solidFill>
            <a:srgbClr val="E8E8E3"/>
          </a:solidFill>
          <a:ln w="7620">
            <a:solidFill>
              <a:srgbClr val="E5E5E0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Shape 9"/>
          <p:cNvSpPr/>
          <p:nvPr/>
        </p:nvSpPr>
        <p:spPr>
          <a:xfrm>
            <a:off x="7657624" y="4777683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9187" y="4899246"/>
            <a:ext cx="198953" cy="19895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072139" y="4759109"/>
            <a:ext cx="4172307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Koncepce podpory sportu</a:t>
            </a:r>
            <a:r>
              <a:rPr lang="cs-CZ" sz="2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cs-CZ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2026 až 2035 </a:t>
            </a:r>
          </a:p>
          <a:p>
            <a:pPr marL="0" indent="0" algn="l">
              <a:lnSpc>
                <a:spcPts val="3600"/>
              </a:lnSpc>
              <a:buNone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(Cíl 1, opatření SC 1.2.3, a částečně SC 2.2, SC 3.1 a SC 3.3)</a:t>
            </a:r>
            <a:endParaRPr lang="en-US" sz="1600" dirty="0"/>
          </a:p>
        </p:txBody>
      </p:sp>
      <p:sp>
        <p:nvSpPr>
          <p:cNvPr id="16" name="Shape 11"/>
          <p:cNvSpPr/>
          <p:nvPr/>
        </p:nvSpPr>
        <p:spPr>
          <a:xfrm>
            <a:off x="7502604" y="6130471"/>
            <a:ext cx="6720292" cy="1360408"/>
          </a:xfrm>
          <a:prstGeom prst="roundRect">
            <a:avLst>
              <a:gd name="adj" fmla="val 4552"/>
            </a:avLst>
          </a:prstGeom>
          <a:solidFill>
            <a:srgbClr val="E8E8E3"/>
          </a:solidFill>
          <a:ln w="7620">
            <a:solidFill>
              <a:srgbClr val="E5E5E0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7" name="Shape 12"/>
          <p:cNvSpPr/>
          <p:nvPr/>
        </p:nvSpPr>
        <p:spPr>
          <a:xfrm>
            <a:off x="7657624" y="6285491"/>
            <a:ext cx="442198" cy="442198"/>
          </a:xfrm>
          <a:prstGeom prst="roundRect">
            <a:avLst>
              <a:gd name="adj" fmla="val 20676452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79187" y="6407053"/>
            <a:ext cx="198953" cy="198953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8099822" y="6266163"/>
            <a:ext cx="3685937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Plán obnovy </a:t>
            </a:r>
            <a:r>
              <a:rPr lang="cs-CZ" sz="29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hřišť a sportovišť </a:t>
            </a: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2026+</a:t>
            </a:r>
            <a:endParaRPr lang="cs-CZ" sz="2000" dirty="0">
              <a:solidFill>
                <a:srgbClr val="272525"/>
              </a:solidFill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lnSpc>
                <a:spcPts val="3600"/>
              </a:lnSpc>
              <a:buNone/>
            </a:pPr>
            <a:r>
              <a:rPr lang="cs-CZ" sz="16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Samostatný dokument a pasportizace míst a prvků v T-mapách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566857"/>
            <a:ext cx="5594152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4000" dirty="0" err="1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Současný</a:t>
            </a: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4000" dirty="0" err="1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stav</a:t>
            </a:r>
            <a:r>
              <a:rPr lang="cs-CZ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(</a:t>
            </a: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2025</a:t>
            </a:r>
            <a:r>
              <a:rPr lang="cs-CZ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)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93790" y="1631990"/>
            <a:ext cx="3657719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cs-CZ" sz="4000" b="1" dirty="0">
                <a:highlight>
                  <a:srgbClr val="00FFFF"/>
                </a:highlight>
                <a:latin typeface="Gelasio" pitchFamily="34" charset="0"/>
                <a:ea typeface="Gelasio" pitchFamily="34" charset="-122"/>
                <a:cs typeface="Gelasio" pitchFamily="34" charset="-120"/>
              </a:rPr>
              <a:t>Více než </a:t>
            </a:r>
            <a:r>
              <a:rPr lang="en-US" sz="4000" b="1" dirty="0">
                <a:highlight>
                  <a:srgbClr val="00FFFF"/>
                </a:highlight>
                <a:latin typeface="Gelasio" pitchFamily="34" charset="0"/>
                <a:ea typeface="Gelasio" pitchFamily="34" charset="-122"/>
                <a:cs typeface="Gelasio" pitchFamily="34" charset="-120"/>
              </a:rPr>
              <a:t>100</a:t>
            </a:r>
            <a:endParaRPr lang="en-US" sz="4000" b="1" dirty="0">
              <a:highlight>
                <a:srgbClr val="00FFFF"/>
              </a:highlight>
            </a:endParaRPr>
          </a:p>
        </p:txBody>
      </p:sp>
      <p:sp>
        <p:nvSpPr>
          <p:cNvPr id="5" name="Text 2"/>
          <p:cNvSpPr/>
          <p:nvPr/>
        </p:nvSpPr>
        <p:spPr>
          <a:xfrm>
            <a:off x="1417677" y="2509004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000" dirty="0">
                <a:solidFill>
                  <a:srgbClr val="272525"/>
                </a:solidFill>
                <a:highlight>
                  <a:srgbClr val="00FFFF"/>
                </a:highlight>
                <a:latin typeface="Gelasio" pitchFamily="34" charset="0"/>
                <a:ea typeface="Gelasio" pitchFamily="34" charset="-122"/>
                <a:cs typeface="Gelasio" pitchFamily="34" charset="-120"/>
              </a:rPr>
              <a:t>Dětských hřišť</a:t>
            </a:r>
            <a:endParaRPr lang="en-US" sz="2000" dirty="0">
              <a:highlight>
                <a:srgbClr val="00FFFF"/>
              </a:highlight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2925842"/>
            <a:ext cx="3657719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Evidováno v celém městě</a:t>
            </a:r>
            <a:r>
              <a:rPr lang="cs-CZ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 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místních</a:t>
            </a:r>
            <a:r>
              <a:rPr lang="cs-CZ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částech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4796039" y="1631990"/>
            <a:ext cx="3657719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cs-CZ" sz="4000" b="1" dirty="0">
                <a:highlight>
                  <a:srgbClr val="00FFFF"/>
                </a:highlight>
                <a:latin typeface="Gelasio" pitchFamily="34" charset="0"/>
                <a:ea typeface="Gelasio" pitchFamily="34" charset="-122"/>
                <a:cs typeface="Gelasio" pitchFamily="34" charset="-120"/>
              </a:rPr>
              <a:t>Více než 40</a:t>
            </a:r>
            <a:endParaRPr lang="en-US" sz="4000" b="1" dirty="0">
              <a:highlight>
                <a:srgbClr val="00FFFF"/>
              </a:highlight>
            </a:endParaRPr>
          </a:p>
        </p:txBody>
      </p:sp>
      <p:sp>
        <p:nvSpPr>
          <p:cNvPr id="8" name="Text 5"/>
          <p:cNvSpPr/>
          <p:nvPr/>
        </p:nvSpPr>
        <p:spPr>
          <a:xfrm>
            <a:off x="5419926" y="2509004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000" dirty="0">
                <a:solidFill>
                  <a:srgbClr val="272525"/>
                </a:solidFill>
                <a:highlight>
                  <a:srgbClr val="00FFFF"/>
                </a:highlight>
                <a:latin typeface="Gelasio" pitchFamily="34" charset="0"/>
                <a:ea typeface="Gelasio" pitchFamily="34" charset="-122"/>
                <a:cs typeface="Gelasio" pitchFamily="34" charset="-120"/>
              </a:rPr>
              <a:t>Sportovišť</a:t>
            </a:r>
            <a:endParaRPr lang="en-US" sz="2000" dirty="0">
              <a:highlight>
                <a:srgbClr val="00FFFF"/>
              </a:highlight>
            </a:endParaRPr>
          </a:p>
        </p:txBody>
      </p:sp>
      <p:sp>
        <p:nvSpPr>
          <p:cNvPr id="9" name="Text 6"/>
          <p:cNvSpPr/>
          <p:nvPr/>
        </p:nvSpPr>
        <p:spPr>
          <a:xfrm>
            <a:off x="4808103" y="2925842"/>
            <a:ext cx="3657719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Asfaltové</a:t>
            </a:r>
            <a:r>
              <a:rPr lang="cs-CZ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plochy r</a:t>
            </a: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ůzné kvality a vybavenosti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793790" y="3713570"/>
            <a:ext cx="2892028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Digitální evidence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793790" y="4138391"/>
            <a:ext cx="4345662" cy="1556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Veškerá hřiště jsou zmapována v aplikaci </a:t>
            </a:r>
            <a:r>
              <a:rPr lang="en-US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  <a:hlinkClick r:id="rId3"/>
              </a:rPr>
              <a:t>T-Mapy / GIS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 Každé </a:t>
            </a:r>
            <a:r>
              <a:rPr lang="en-US" sz="160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hřiště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 roli správce obsahuje  </a:t>
            </a:r>
            <a:r>
              <a:rPr lang="en-US" sz="160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kompletní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dokumentaci včetně fotografií, revizních zpráv, typu povrchu a detailního výčtu vybavení.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793790" y="5754410"/>
            <a:ext cx="3122771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Mezioborová spolupráce</a:t>
            </a:r>
            <a:endParaRPr lang="en-US" sz="2250" dirty="0">
              <a:solidFill>
                <a:srgbClr val="0070C0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793790" y="6178510"/>
            <a:ext cx="4345662" cy="1467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Pracovní skupina zahrnuje odborníky z OŠKS, OMM, ORM, OŽP, </a:t>
            </a:r>
            <a:r>
              <a:rPr lang="cs-CZ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OI, </a:t>
            </a:r>
            <a:r>
              <a:rPr lang="en-US" sz="160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SpSK</a:t>
            </a: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 dalších oddělení, kteří společně zpracovali návrh kategorizace, stanovení priorit a principů pro </a:t>
            </a:r>
            <a:r>
              <a:rPr lang="en-US" sz="150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budoucí</a:t>
            </a:r>
            <a:r>
              <a:rPr lang="en-US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cs-CZ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stav a správu a možnou </a:t>
            </a:r>
            <a:r>
              <a:rPr lang="en-US" sz="150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obnovu</a:t>
            </a:r>
            <a:r>
              <a:rPr lang="cs-CZ" sz="15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500" dirty="0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18072CB6-EE0B-6CDE-B3D2-B19070F4D004}"/>
              </a:ext>
            </a:extLst>
          </p:cNvPr>
          <p:cNvCxnSpPr>
            <a:cxnSpLocks/>
          </p:cNvCxnSpPr>
          <p:nvPr/>
        </p:nvCxnSpPr>
        <p:spPr>
          <a:xfrm>
            <a:off x="8615680" y="0"/>
            <a:ext cx="0" cy="8229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Obrázek 14">
            <a:extLst>
              <a:ext uri="{FF2B5EF4-FFF2-40B4-BE49-F238E27FC236}">
                <a16:creationId xmlns:a16="http://schemas.microsoft.com/office/drawing/2014/main" id="{545DCDDB-48B9-50BF-0A09-7FACC4D6A3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373" b="10749"/>
          <a:stretch>
            <a:fillRect/>
          </a:stretch>
        </p:blipFill>
        <p:spPr>
          <a:xfrm>
            <a:off x="8661580" y="178902"/>
            <a:ext cx="5914432" cy="792148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D642F954-865E-FC74-9196-59878B38C4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920"/>
          <a:stretch>
            <a:fillRect/>
          </a:stretch>
        </p:blipFill>
        <p:spPr>
          <a:xfrm>
            <a:off x="5548464" y="3891915"/>
            <a:ext cx="2793798" cy="38604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70930" y="723657"/>
            <a:ext cx="457569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Klíčová zjištění a výzvy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93789" y="1790792"/>
            <a:ext cx="3687485" cy="3035022"/>
          </a:xfrm>
          <a:prstGeom prst="roundRect">
            <a:avLst>
              <a:gd name="adj" fmla="val 361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3C1B6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Shape 2"/>
          <p:cNvSpPr/>
          <p:nvPr/>
        </p:nvSpPr>
        <p:spPr>
          <a:xfrm>
            <a:off x="770930" y="1771531"/>
            <a:ext cx="91440" cy="3035022"/>
          </a:xfrm>
          <a:prstGeom prst="roundRect">
            <a:avLst>
              <a:gd name="adj" fmla="val 83349"/>
            </a:avLst>
          </a:prstGeom>
          <a:solidFill>
            <a:srgbClr val="D3C1B6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6" name="Text 3"/>
          <p:cNvSpPr/>
          <p:nvPr/>
        </p:nvSpPr>
        <p:spPr>
          <a:xfrm>
            <a:off x="1066681" y="1975842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Překonaná koncepce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066681" y="2424827"/>
            <a:ext cx="3330576" cy="24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Původní model několika velkých spádových hřišť již neodpovídá potřebám moderního města. Nutná je </a:t>
            </a:r>
            <a:r>
              <a:rPr lang="en-US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síť menších, kvalitních a snadno dostupných míst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rozmístěných po celém </a:t>
            </a:r>
            <a:r>
              <a:rPr lang="en-US" sz="160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území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(ideálně mezigenerační).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662726" y="1771531"/>
            <a:ext cx="3687485" cy="3760948"/>
          </a:xfrm>
          <a:prstGeom prst="roundRect">
            <a:avLst>
              <a:gd name="adj" fmla="val 361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3C1B6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Shape 6"/>
          <p:cNvSpPr/>
          <p:nvPr/>
        </p:nvSpPr>
        <p:spPr>
          <a:xfrm>
            <a:off x="4639865" y="1771531"/>
            <a:ext cx="114299" cy="3760947"/>
          </a:xfrm>
          <a:prstGeom prst="roundRect">
            <a:avLst>
              <a:gd name="adj" fmla="val 83349"/>
            </a:avLst>
          </a:prstGeom>
          <a:solidFill>
            <a:srgbClr val="D3C1B6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0" name="Text 7"/>
          <p:cNvSpPr/>
          <p:nvPr/>
        </p:nvSpPr>
        <p:spPr>
          <a:xfrm>
            <a:off x="4935617" y="1975842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Provozní náklady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4935617" y="2424827"/>
            <a:ext cx="332315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Roční náklady na 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základní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údržbu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má SpSK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přibližně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ve výši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0,5 </a:t>
            </a:r>
            <a:r>
              <a:rPr lang="cs-CZ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mil.</a:t>
            </a:r>
            <a:r>
              <a:rPr lang="en-US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cs-CZ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Kč, 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větší investice zajišťuje OMM </a:t>
            </a:r>
            <a:r>
              <a:rPr lang="cs-CZ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(normativ cca 1-2 mil. Kč), některé činnosti realizuje Slumeko 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(sekání trávy apod.)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 Optimalizace sítě přinese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efektivnější alokaci zdrojů.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93790" y="4988004"/>
            <a:ext cx="3687485" cy="2734700"/>
          </a:xfrm>
          <a:prstGeom prst="roundRect">
            <a:avLst>
              <a:gd name="adj" fmla="val 475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3C1B6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Shape 10"/>
          <p:cNvSpPr/>
          <p:nvPr/>
        </p:nvSpPr>
        <p:spPr>
          <a:xfrm>
            <a:off x="770930" y="4988004"/>
            <a:ext cx="90556" cy="2734700"/>
          </a:xfrm>
          <a:prstGeom prst="roundRect">
            <a:avLst>
              <a:gd name="adj" fmla="val 83349"/>
            </a:avLst>
          </a:prstGeom>
          <a:solidFill>
            <a:srgbClr val="D3C1B6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4" name="Text 11"/>
          <p:cNvSpPr/>
          <p:nvPr/>
        </p:nvSpPr>
        <p:spPr>
          <a:xfrm>
            <a:off x="1066681" y="5192316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Nejednotný stav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66681" y="5641300"/>
            <a:ext cx="321028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Hřiště vykazují značné rozdíly v kvalitě, využití a aktuálnosti revizí. Některá jsou přetížená, jiná téměř nevyužívaná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některá přirozeně zanikala – neudržovala se.</a:t>
            </a:r>
            <a:endParaRPr lang="en-US" sz="1600" dirty="0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34BC30C-5BB4-CD0A-3F63-7EECD2F9A5CA}"/>
              </a:ext>
            </a:extLst>
          </p:cNvPr>
          <p:cNvCxnSpPr>
            <a:cxnSpLocks/>
          </p:cNvCxnSpPr>
          <p:nvPr/>
        </p:nvCxnSpPr>
        <p:spPr>
          <a:xfrm>
            <a:off x="8615680" y="0"/>
            <a:ext cx="0" cy="8229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AAABED15-5169-F8AF-AAAF-029BCDD14A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814"/>
          <a:stretch>
            <a:fillRect/>
          </a:stretch>
        </p:blipFill>
        <p:spPr>
          <a:xfrm>
            <a:off x="8733047" y="155504"/>
            <a:ext cx="5772445" cy="249824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A43750C5-C9F6-929C-0E9F-A49A973C27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29" b="6655"/>
          <a:stretch>
            <a:fillRect/>
          </a:stretch>
        </p:blipFill>
        <p:spPr>
          <a:xfrm>
            <a:off x="8733047" y="2689564"/>
            <a:ext cx="5772445" cy="3099552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B3880768-6273-CC66-ED06-41423DEA11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21" t="11574" b="9501"/>
          <a:stretch>
            <a:fillRect/>
          </a:stretch>
        </p:blipFill>
        <p:spPr>
          <a:xfrm>
            <a:off x="8743665" y="5824932"/>
            <a:ext cx="5772446" cy="24046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929402"/>
            <a:ext cx="3685937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Principy nového plánu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1014889" y="1736527"/>
            <a:ext cx="7335322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Doporučeno udržet maximálně </a:t>
            </a:r>
            <a:r>
              <a:rPr lang="en-US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40 dětských hřišť a 3</a:t>
            </a:r>
            <a:r>
              <a:rPr lang="cs-CZ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5</a:t>
            </a:r>
            <a:r>
              <a:rPr lang="en-US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sportovišť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ve veřejném prostoru s důrazem 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na pestrost, mezigenerační využití a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na kvalitu před kvantitou.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93790" y="1611273"/>
            <a:ext cx="15240" cy="921306"/>
          </a:xfrm>
          <a:prstGeom prst="rect">
            <a:avLst/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6" name="Shape 3"/>
          <p:cNvSpPr/>
          <p:nvPr/>
        </p:nvSpPr>
        <p:spPr>
          <a:xfrm>
            <a:off x="793790" y="2698433"/>
            <a:ext cx="3704511" cy="1853922"/>
          </a:xfrm>
          <a:prstGeom prst="roundRect">
            <a:avLst>
              <a:gd name="adj" fmla="val 334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4"/>
          <p:cNvSpPr/>
          <p:nvPr/>
        </p:nvSpPr>
        <p:spPr>
          <a:xfrm>
            <a:off x="1540312" y="2853452"/>
            <a:ext cx="2211467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Zónování města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948809" y="3218140"/>
            <a:ext cx="3394472" cy="884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Rozdělení území na 13 zón podle hustoty zástavby, charakteru lokality (sídliště vs. rodinné domy) a demografického složení.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645700" y="2698433"/>
            <a:ext cx="3704511" cy="1853922"/>
          </a:xfrm>
          <a:prstGeom prst="roundRect">
            <a:avLst>
              <a:gd name="adj" fmla="val 334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Text 7"/>
          <p:cNvSpPr/>
          <p:nvPr/>
        </p:nvSpPr>
        <p:spPr>
          <a:xfrm>
            <a:off x="4931688" y="2853452"/>
            <a:ext cx="3132534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Standardy pro každou zónu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4800719" y="3218140"/>
            <a:ext cx="3394472" cy="1179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Každá</a:t>
            </a: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zóna má definován checklist minimálních standardů – například 1</a:t>
            </a:r>
            <a:r>
              <a:rPr lang="cs-CZ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až </a:t>
            </a: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3 pískoviště, 1 workout prvek, 1 víceúčelové sportoviště.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793790" y="4699754"/>
            <a:ext cx="7556421" cy="1264325"/>
          </a:xfrm>
          <a:prstGeom prst="roundRect">
            <a:avLst>
              <a:gd name="adj" fmla="val 489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0"/>
          <p:cNvSpPr/>
          <p:nvPr/>
        </p:nvSpPr>
        <p:spPr>
          <a:xfrm>
            <a:off x="3246596" y="4854773"/>
            <a:ext cx="2650808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Docházková vzdálenost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948809" y="5219462"/>
            <a:ext cx="7246382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Respektování maximální docházkové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vzdálenosti</a:t>
            </a:r>
            <a:r>
              <a:rPr lang="en-US" sz="14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zejména pro nejmenší děti a seniory – ideálně do 500 metrů od bydliště.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793790" y="6185178"/>
            <a:ext cx="3556397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cs-CZ" sz="20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Princip</a:t>
            </a:r>
            <a:r>
              <a:rPr lang="en-US" sz="20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y pro realizaci zásahů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6" name="Text 13"/>
          <p:cNvSpPr/>
          <p:nvPr/>
        </p:nvSpPr>
        <p:spPr>
          <a:xfrm>
            <a:off x="801410" y="6724599"/>
            <a:ext cx="2026325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Pestrost a bezpečnost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3413641" y="6725084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Přírodní charakter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6033492" y="6725084"/>
            <a:ext cx="2027753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Vícegenerační využití</a:t>
            </a:r>
            <a:endParaRPr lang="en-US" sz="1600" dirty="0"/>
          </a:p>
        </p:txBody>
      </p:sp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23BCB021-33B4-E24D-06DB-B26544F6ADC0}"/>
              </a:ext>
            </a:extLst>
          </p:cNvPr>
          <p:cNvCxnSpPr>
            <a:cxnSpLocks/>
          </p:cNvCxnSpPr>
          <p:nvPr/>
        </p:nvCxnSpPr>
        <p:spPr>
          <a:xfrm>
            <a:off x="8615680" y="0"/>
            <a:ext cx="0" cy="8229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Obrázek 22">
            <a:extLst>
              <a:ext uri="{FF2B5EF4-FFF2-40B4-BE49-F238E27FC236}">
                <a16:creationId xmlns:a16="http://schemas.microsoft.com/office/drawing/2014/main" id="{3F2F4959-00F2-0BE2-0354-46B588155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832" y="92588"/>
            <a:ext cx="5645121" cy="2814799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D2B41B9C-AB9A-1830-7503-C42F29132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833" y="2991624"/>
            <a:ext cx="5645121" cy="2623716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1C051EE0-926C-D7B0-C62D-E7A01CD68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529"/>
          <a:stretch>
            <a:fillRect/>
          </a:stretch>
        </p:blipFill>
        <p:spPr>
          <a:xfrm>
            <a:off x="8853834" y="5698879"/>
            <a:ext cx="5645120" cy="24372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5EFA5-9FF8-FD6F-8C11-0100A0C80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CF7EB28A-A1D3-6D8D-55D5-BD04B623D85E}"/>
              </a:ext>
            </a:extLst>
          </p:cNvPr>
          <p:cNvSpPr/>
          <p:nvPr/>
        </p:nvSpPr>
        <p:spPr>
          <a:xfrm>
            <a:off x="760125" y="406169"/>
            <a:ext cx="5020601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cs-CZ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Zóny a jejich charakteristiky</a:t>
            </a:r>
            <a:endParaRPr lang="en-US" sz="40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794749B7-3E3F-153C-E595-84C04B032138}"/>
              </a:ext>
            </a:extLst>
          </p:cNvPr>
          <p:cNvSpPr/>
          <p:nvPr/>
        </p:nvSpPr>
        <p:spPr>
          <a:xfrm>
            <a:off x="735081" y="921835"/>
            <a:ext cx="7335322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cs-CZ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Město je pro účely plánování rozděleno do dvou hlavních typů zón, přehled zón je zobrazen na </a:t>
            </a:r>
            <a:r>
              <a:rPr lang="cs-CZ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mapovém podkladu T-mapy</a:t>
            </a:r>
            <a:r>
              <a:rPr lang="cs-CZ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2DF302D3-11CC-38BB-3934-9EABD71BBB05}"/>
              </a:ext>
            </a:extLst>
          </p:cNvPr>
          <p:cNvSpPr/>
          <p:nvPr/>
        </p:nvSpPr>
        <p:spPr>
          <a:xfrm>
            <a:off x="735081" y="1726219"/>
            <a:ext cx="3704511" cy="1403715"/>
          </a:xfrm>
          <a:prstGeom prst="roundRect">
            <a:avLst>
              <a:gd name="adj" fmla="val 334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53363E78-0562-C06E-2B87-DE6A031FB234}"/>
              </a:ext>
            </a:extLst>
          </p:cNvPr>
          <p:cNvSpPr/>
          <p:nvPr/>
        </p:nvSpPr>
        <p:spPr>
          <a:xfrm>
            <a:off x="1619675" y="1880849"/>
            <a:ext cx="2211467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000" b="1" dirty="0" err="1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Zón</a:t>
            </a:r>
            <a:r>
              <a:rPr lang="cs-CZ" sz="20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y typu „sídliště“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1D9E9533-7FC1-8179-37EE-598FCC4F025E}"/>
              </a:ext>
            </a:extLst>
          </p:cNvPr>
          <p:cNvSpPr/>
          <p:nvPr/>
        </p:nvSpPr>
        <p:spPr>
          <a:xfrm>
            <a:off x="890100" y="2245538"/>
            <a:ext cx="3394472" cy="884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oblasti s vyšší hustotou obyvatel, zejména bytové domy</a:t>
            </a:r>
            <a:endParaRPr lang="en-US" sz="1600" dirty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1C428D92-A5B9-F08E-67F4-1E2721E6AC56}"/>
              </a:ext>
            </a:extLst>
          </p:cNvPr>
          <p:cNvSpPr/>
          <p:nvPr/>
        </p:nvSpPr>
        <p:spPr>
          <a:xfrm>
            <a:off x="4513291" y="1726219"/>
            <a:ext cx="3704511" cy="1403715"/>
          </a:xfrm>
          <a:prstGeom prst="roundRect">
            <a:avLst>
              <a:gd name="adj" fmla="val 334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11F76640-288F-AAB1-A482-D5B856CF76B1}"/>
              </a:ext>
            </a:extLst>
          </p:cNvPr>
          <p:cNvSpPr/>
          <p:nvPr/>
        </p:nvSpPr>
        <p:spPr>
          <a:xfrm>
            <a:off x="4852837" y="1880849"/>
            <a:ext cx="3132534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cs-CZ" sz="20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Zóny typu „rodinné domy“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5E48CF39-BED7-15D3-F403-3AB7FB4CC481}"/>
              </a:ext>
            </a:extLst>
          </p:cNvPr>
          <p:cNvSpPr/>
          <p:nvPr/>
        </p:nvSpPr>
        <p:spPr>
          <a:xfrm>
            <a:off x="4550041" y="2272993"/>
            <a:ext cx="3394472" cy="1179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oblasti s nižší hustotou zástavby a individuálním bydlením</a:t>
            </a:r>
            <a:endParaRPr lang="en-US" sz="1600" dirty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55A25B4D-9E57-E83B-DEA0-E1C0E00B7A25}"/>
              </a:ext>
            </a:extLst>
          </p:cNvPr>
          <p:cNvSpPr/>
          <p:nvPr/>
        </p:nvSpPr>
        <p:spPr>
          <a:xfrm>
            <a:off x="735080" y="3268046"/>
            <a:ext cx="7556421" cy="2733190"/>
          </a:xfrm>
          <a:prstGeom prst="roundRect">
            <a:avLst>
              <a:gd name="adj" fmla="val 489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CA44DB7A-8D13-8FF9-8A00-F28136B8F01F}"/>
              </a:ext>
            </a:extLst>
          </p:cNvPr>
          <p:cNvSpPr/>
          <p:nvPr/>
        </p:nvSpPr>
        <p:spPr>
          <a:xfrm>
            <a:off x="3055479" y="3347925"/>
            <a:ext cx="2650808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cs-CZ" sz="20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Charakteristika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83CCD96A-FBE2-C9BB-C271-2639FD86B50B}"/>
              </a:ext>
            </a:extLst>
          </p:cNvPr>
          <p:cNvSpPr/>
          <p:nvPr/>
        </p:nvSpPr>
        <p:spPr>
          <a:xfrm>
            <a:off x="890100" y="3704148"/>
            <a:ext cx="7246382" cy="1614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Udává směr a základní mantinely pro plánování revitalizací nebo sanací lokalit hřišť a sportovišť, které se v zóně nacházejí. Každá zóna by měla splňovat minimální standardy vybavenosti hřišti a sportovišti podle jejího typu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87E1C418-B490-64D7-D764-16B6709CCF66}"/>
              </a:ext>
            </a:extLst>
          </p:cNvPr>
          <p:cNvSpPr/>
          <p:nvPr/>
        </p:nvSpPr>
        <p:spPr>
          <a:xfrm>
            <a:off x="709023" y="6085168"/>
            <a:ext cx="3556397" cy="368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cs-CZ" sz="20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Požadované zastoupení podle typu zóny: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FF137A0F-37B7-D221-233B-DAB7931B50EF}"/>
              </a:ext>
            </a:extLst>
          </p:cNvPr>
          <p:cNvSpPr/>
          <p:nvPr/>
        </p:nvSpPr>
        <p:spPr>
          <a:xfrm>
            <a:off x="976599" y="4744235"/>
            <a:ext cx="7130654" cy="1378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Pískoviště</a:t>
            </a: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Plocha pro menší děti (houpadla, hrady apod.)</a:t>
            </a: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Plocha pro větší děti (větší pohybové a herní sestavy)</a:t>
            </a: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Workoutové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prvky</a:t>
            </a:r>
          </a:p>
          <a:p>
            <a:pPr marL="285750" lvl="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Sportoviště (fotbal, basketbal – branky, koše, čáry)</a:t>
            </a:r>
          </a:p>
        </p:txBody>
      </p:sp>
      <p:sp>
        <p:nvSpPr>
          <p:cNvPr id="25" name="Text 10">
            <a:extLst>
              <a:ext uri="{FF2B5EF4-FFF2-40B4-BE49-F238E27FC236}">
                <a16:creationId xmlns:a16="http://schemas.microsoft.com/office/drawing/2014/main" id="{2E6ED0D8-6787-D0DA-6BC5-D55906E35CB2}"/>
              </a:ext>
            </a:extLst>
          </p:cNvPr>
          <p:cNvSpPr/>
          <p:nvPr/>
        </p:nvSpPr>
        <p:spPr>
          <a:xfrm>
            <a:off x="3002924" y="4524451"/>
            <a:ext cx="2650808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cs-CZ" sz="2000" b="1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Typy hřišť</a:t>
            </a:r>
            <a:endParaRPr lang="en-US" sz="2000" dirty="0">
              <a:solidFill>
                <a:srgbClr val="0070C0"/>
              </a:solidFill>
            </a:endParaRPr>
          </a:p>
        </p:txBody>
      </p:sp>
      <p:graphicFrame>
        <p:nvGraphicFramePr>
          <p:cNvPr id="26" name="Tabulka 25">
            <a:extLst>
              <a:ext uri="{FF2B5EF4-FFF2-40B4-BE49-F238E27FC236}">
                <a16:creationId xmlns:a16="http://schemas.microsoft.com/office/drawing/2014/main" id="{872603F4-44E1-B8CA-33E3-A42F0A259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997269"/>
              </p:ext>
            </p:extLst>
          </p:nvPr>
        </p:nvGraphicFramePr>
        <p:xfrm>
          <a:off x="735083" y="6537718"/>
          <a:ext cx="7520422" cy="1049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074">
                  <a:extLst>
                    <a:ext uri="{9D8B030D-6E8A-4147-A177-3AD203B41FA5}">
                      <a16:colId xmlns:a16="http://schemas.microsoft.com/office/drawing/2014/main" val="1850216542"/>
                    </a:ext>
                  </a:extLst>
                </a:gridCol>
                <a:gridCol w="1013791">
                  <a:extLst>
                    <a:ext uri="{9D8B030D-6E8A-4147-A177-3AD203B41FA5}">
                      <a16:colId xmlns:a16="http://schemas.microsoft.com/office/drawing/2014/main" val="2040112036"/>
                    </a:ext>
                  </a:extLst>
                </a:gridCol>
                <a:gridCol w="1630017">
                  <a:extLst>
                    <a:ext uri="{9D8B030D-6E8A-4147-A177-3AD203B41FA5}">
                      <a16:colId xmlns:a16="http://schemas.microsoft.com/office/drawing/2014/main" val="2895819874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2764966841"/>
                    </a:ext>
                  </a:extLst>
                </a:gridCol>
                <a:gridCol w="974035">
                  <a:extLst>
                    <a:ext uri="{9D8B030D-6E8A-4147-A177-3AD203B41FA5}">
                      <a16:colId xmlns:a16="http://schemas.microsoft.com/office/drawing/2014/main" val="4064084705"/>
                    </a:ext>
                  </a:extLst>
                </a:gridCol>
                <a:gridCol w="1109270">
                  <a:extLst>
                    <a:ext uri="{9D8B030D-6E8A-4147-A177-3AD203B41FA5}">
                      <a16:colId xmlns:a16="http://schemas.microsoft.com/office/drawing/2014/main" val="3130055358"/>
                    </a:ext>
                  </a:extLst>
                </a:gridCol>
              </a:tblGrid>
              <a:tr h="5309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Typ zóny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Pískoviště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Plocha pro menší děti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Plocha pro větší děti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 err="1">
                          <a:effectLst/>
                          <a:latin typeface="+mn-lt"/>
                        </a:rPr>
                        <a:t>Workout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Sportoviště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968996"/>
                  </a:ext>
                </a:extLst>
              </a:tr>
              <a:tr h="2594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Sídliště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1 až 3 ks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2 ks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1 ks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>
                          <a:effectLst/>
                          <a:latin typeface="+mn-lt"/>
                        </a:rPr>
                        <a:t>1 ks</a:t>
                      </a:r>
                      <a:endParaRPr lang="cs-CZ" sz="16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>
                          <a:effectLst/>
                          <a:latin typeface="+mn-lt"/>
                        </a:rPr>
                        <a:t>1 ks</a:t>
                      </a:r>
                      <a:endParaRPr lang="cs-CZ" sz="16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7451802"/>
                  </a:ext>
                </a:extLst>
              </a:tr>
              <a:tr h="2594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Rodinné domy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1 ks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1 ks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1 ks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–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600" kern="100" dirty="0">
                          <a:effectLst/>
                          <a:latin typeface="+mn-lt"/>
                        </a:rPr>
                        <a:t>–</a:t>
                      </a:r>
                      <a:endParaRPr lang="cs-CZ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9004818"/>
                  </a:ext>
                </a:extLst>
              </a:tr>
            </a:tbl>
          </a:graphicData>
        </a:graphic>
      </p:graphicFrame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5B6D0FE3-F48E-08C7-78EF-E8610E7B6FB5}"/>
              </a:ext>
            </a:extLst>
          </p:cNvPr>
          <p:cNvCxnSpPr>
            <a:cxnSpLocks/>
          </p:cNvCxnSpPr>
          <p:nvPr/>
        </p:nvCxnSpPr>
        <p:spPr>
          <a:xfrm>
            <a:off x="8615680" y="0"/>
            <a:ext cx="0" cy="8229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B8DD2E-578F-A0FE-7A60-D0D78EF75D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118"/>
          <a:stretch>
            <a:fillRect/>
          </a:stretch>
        </p:blipFill>
        <p:spPr>
          <a:xfrm>
            <a:off x="8736856" y="5392886"/>
            <a:ext cx="5763043" cy="279515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1430E84-DBF9-9B3D-C18A-EFC4F1449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956" y="2489705"/>
            <a:ext cx="5763039" cy="287149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36D03E0-E61A-DB0F-2ED9-947B5A7E0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519" b="7324"/>
          <a:stretch>
            <a:fillRect/>
          </a:stretch>
        </p:blipFill>
        <p:spPr>
          <a:xfrm>
            <a:off x="8758974" y="5473"/>
            <a:ext cx="5750021" cy="246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" y="-25360"/>
            <a:ext cx="14630400" cy="21264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26199"/>
            <a:ext cx="5490091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Priority a kategorizace lokalit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93789" y="3594983"/>
            <a:ext cx="130428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Systematické </a:t>
            </a:r>
            <a:r>
              <a:rPr lang="en-US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rozdělení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hřišť podle naléhavosti potřebných zásahů a strategického významu</a:t>
            </a:r>
            <a:r>
              <a:rPr lang="cs-CZ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(výsledek sledování využití, stavu a vlivu na okolí)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793790" y="4174812"/>
            <a:ext cx="6436400" cy="628650"/>
          </a:xfrm>
          <a:prstGeom prst="roundRect">
            <a:avLst>
              <a:gd name="adj" fmla="val 11366"/>
            </a:avLst>
          </a:prstGeom>
          <a:solidFill>
            <a:srgbClr val="D32F2F"/>
          </a:solidFill>
          <a:ln w="7620">
            <a:solidFill>
              <a:srgbClr val="EC4848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6" name="Text 3"/>
          <p:cNvSpPr/>
          <p:nvPr/>
        </p:nvSpPr>
        <p:spPr>
          <a:xfrm>
            <a:off x="872040" y="4381457"/>
            <a:ext cx="3795832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🟥</a:t>
            </a:r>
            <a:r>
              <a:rPr lang="en-US" sz="16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Hlavní</a:t>
            </a:r>
            <a:r>
              <a:rPr lang="en-US" sz="16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priorita = </a:t>
            </a:r>
            <a:r>
              <a:rPr lang="cs-CZ" sz="1650" b="1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</a:t>
            </a:r>
            <a:r>
              <a:rPr lang="en-US" sz="1650" b="1" dirty="0" err="1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bnova</a:t>
            </a:r>
            <a:r>
              <a:rPr lang="cs-CZ" sz="1650" b="1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cca do 5 let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400210" y="4174812"/>
            <a:ext cx="6436400" cy="628650"/>
          </a:xfrm>
          <a:prstGeom prst="roundRect">
            <a:avLst>
              <a:gd name="adj" fmla="val 11366"/>
            </a:avLst>
          </a:prstGeom>
          <a:solidFill>
            <a:srgbClr val="F57C00"/>
          </a:solidFill>
          <a:ln w="7620">
            <a:solidFill>
              <a:srgbClr val="DB6200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5"/>
          <p:cNvSpPr/>
          <p:nvPr/>
        </p:nvSpPr>
        <p:spPr>
          <a:xfrm>
            <a:off x="7577852" y="4381457"/>
            <a:ext cx="3696772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🟧 Vyšší </a:t>
            </a:r>
            <a:r>
              <a:rPr lang="en-US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priorita</a:t>
            </a: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= </a:t>
            </a:r>
            <a:r>
              <a:rPr lang="cs-CZ" sz="16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Obnova od 5 do 10</a:t>
            </a:r>
            <a:r>
              <a:rPr lang="en-US" sz="16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let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93790" y="5043130"/>
            <a:ext cx="6436400" cy="628650"/>
          </a:xfrm>
          <a:prstGeom prst="roundRect">
            <a:avLst>
              <a:gd name="adj" fmla="val 11366"/>
            </a:avLst>
          </a:prstGeom>
          <a:solidFill>
            <a:srgbClr val="FBC02D"/>
          </a:solidFill>
          <a:ln w="7620">
            <a:solidFill>
              <a:srgbClr val="E1A613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0" name="Text 7"/>
          <p:cNvSpPr/>
          <p:nvPr/>
        </p:nvSpPr>
        <p:spPr>
          <a:xfrm>
            <a:off x="872040" y="5220772"/>
            <a:ext cx="3442335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🟨 Nižší priorita = </a:t>
            </a:r>
            <a:r>
              <a:rPr lang="cs-CZ" sz="16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 </a:t>
            </a:r>
            <a:r>
              <a:rPr lang="cs-CZ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závislosti</a:t>
            </a:r>
            <a:r>
              <a:rPr lang="cs-CZ" sz="16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na </a:t>
            </a:r>
            <a:r>
              <a:rPr lang="en-US" sz="16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rozpočtu</a:t>
            </a:r>
            <a:r>
              <a:rPr lang="cs-CZ" sz="16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 podle investic v území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7400211" y="5043130"/>
            <a:ext cx="6436400" cy="628650"/>
          </a:xfrm>
          <a:prstGeom prst="roundRect">
            <a:avLst>
              <a:gd name="adj" fmla="val 11366"/>
            </a:avLst>
          </a:prstGeom>
          <a:solidFill>
            <a:srgbClr val="689F38"/>
          </a:solidFill>
          <a:ln w="7620">
            <a:solidFill>
              <a:srgbClr val="4E851E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2" name="Text 9"/>
          <p:cNvSpPr/>
          <p:nvPr/>
        </p:nvSpPr>
        <p:spPr>
          <a:xfrm>
            <a:off x="7577852" y="5220772"/>
            <a:ext cx="3959066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🟩 </a:t>
            </a:r>
            <a:r>
              <a:rPr lang="en-US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Menší</a:t>
            </a: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zásahy = </a:t>
            </a:r>
            <a:r>
              <a:rPr lang="en-US" sz="16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Průběžné sledování</a:t>
            </a:r>
            <a:r>
              <a:rPr lang="cs-CZ" sz="16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 obnova nedostatků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93790" y="5863114"/>
            <a:ext cx="13042821" cy="1566624"/>
          </a:xfrm>
          <a:prstGeom prst="roundRect">
            <a:avLst>
              <a:gd name="adj" fmla="val 4561"/>
            </a:avLst>
          </a:prstGeom>
          <a:solidFill>
            <a:srgbClr val="DCDCD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11" y="6080046"/>
            <a:ext cx="265748" cy="212646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399580" y="6075640"/>
            <a:ext cx="252912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Transformace a odstranění</a:t>
            </a:r>
            <a:endParaRPr lang="en-US" sz="1650" dirty="0"/>
          </a:p>
        </p:txBody>
      </p:sp>
      <p:sp>
        <p:nvSpPr>
          <p:cNvPr id="16" name="Text 12"/>
          <p:cNvSpPr/>
          <p:nvPr/>
        </p:nvSpPr>
        <p:spPr>
          <a:xfrm>
            <a:off x="1399580" y="6511409"/>
            <a:ext cx="1226700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Stanoveny také lokality k </a:t>
            </a:r>
            <a:r>
              <a:rPr lang="cs-CZ" sz="165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transformaci</a:t>
            </a:r>
            <a:r>
              <a:rPr lang="en-US" sz="165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na </a:t>
            </a:r>
            <a:r>
              <a:rPr lang="en-US" sz="1650" dirty="0" err="1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jiné</a:t>
            </a:r>
            <a:r>
              <a:rPr lang="en-US" sz="16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využití</a:t>
            </a:r>
            <a:r>
              <a:rPr lang="en-US" sz="16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50" b="1" dirty="0" err="1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nebo</a:t>
            </a:r>
            <a:r>
              <a:rPr lang="en-US" sz="165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cs-CZ" sz="165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 odstranění</a:t>
            </a:r>
            <a:r>
              <a:rPr lang="en-US" sz="16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– například </a:t>
            </a:r>
            <a:r>
              <a:rPr lang="cs-CZ" sz="16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ul. </a:t>
            </a:r>
            <a:r>
              <a:rPr lang="en-US" sz="16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Kadláčkova, Francouzská, Dvořákova. Tato rozhodnutí vycházejí z nízké návštěvnosti</a:t>
            </a:r>
            <a:r>
              <a:rPr lang="cs-CZ" sz="16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</a:t>
            </a:r>
            <a:r>
              <a:rPr lang="en-US" sz="16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duplicity v dané oblasti</a:t>
            </a:r>
            <a:r>
              <a:rPr lang="cs-CZ" sz="16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případně větší hustotě jednotlivých prvků ve sledovaném území</a:t>
            </a:r>
            <a:r>
              <a:rPr lang="en-US" sz="165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622578"/>
            <a:ext cx="8714542" cy="672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Digitální evidence a správa - T-Mapy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361" y="1724858"/>
            <a:ext cx="537686" cy="53768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18527" y="1953462"/>
            <a:ext cx="268855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Herní</a:t>
            </a:r>
            <a:r>
              <a:rPr lang="en-US" sz="21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21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prvky</a:t>
            </a:r>
            <a:endParaRPr lang="en-US" sz="2100" dirty="0">
              <a:solidFill>
                <a:srgbClr val="0070C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822841" y="2490906"/>
            <a:ext cx="638841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Kompletní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soupis veškerého vybavení včetně výrobců a modelů</a:t>
            </a:r>
            <a:r>
              <a:rPr lang="cs-CZ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cs-CZ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eviduje a v elektronickém systému spravuje SpSK.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9622" y="1724858"/>
            <a:ext cx="537686" cy="53768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162628" y="1900712"/>
            <a:ext cx="268855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Revize</a:t>
            </a:r>
            <a:r>
              <a:rPr lang="en-US" sz="21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 životnost</a:t>
            </a:r>
            <a:endParaRPr lang="en-US" sz="2100" dirty="0">
              <a:solidFill>
                <a:srgbClr val="0070C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7476470" y="2469980"/>
            <a:ext cx="638841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Termíny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pravidelných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kontrol, certifikáty a předpokládaná životnost</a:t>
            </a:r>
            <a:r>
              <a:rPr lang="cs-CZ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cs-CZ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eviduje a v elektronickém systému spravuje SpSK.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2361" y="3770709"/>
            <a:ext cx="537686" cy="53768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18527" y="3946803"/>
            <a:ext cx="268855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Fotodokumentace</a:t>
            </a:r>
            <a:r>
              <a:rPr lang="cs-CZ" sz="20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92361" y="4422517"/>
            <a:ext cx="638841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Aktuální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fotografie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stavu pro vizuální kontrolu a archivaci</a:t>
            </a:r>
            <a:r>
              <a:rPr lang="cs-CZ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eviduje 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cs-CZ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(případně objednává v rámci revizí) a v elektronickém systému 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cs-CZ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spravuje SpSK.</a:t>
            </a:r>
            <a:endParaRPr lang="en-US" sz="16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9622" y="3770709"/>
            <a:ext cx="537686" cy="53768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162628" y="3989485"/>
            <a:ext cx="2688550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Plány</a:t>
            </a:r>
            <a:r>
              <a:rPr lang="cs-CZ" sz="21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 </a:t>
            </a:r>
            <a:r>
              <a:rPr lang="en-US" sz="2100" dirty="0" err="1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údržby</a:t>
            </a:r>
            <a:r>
              <a:rPr lang="cs-CZ" sz="21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endParaRPr lang="en-US" sz="2100" dirty="0">
              <a:solidFill>
                <a:srgbClr val="0070C0"/>
              </a:solidFill>
            </a:endParaRPr>
          </a:p>
        </p:txBody>
      </p:sp>
      <p:sp>
        <p:nvSpPr>
          <p:cNvPr id="14" name="Text 8"/>
          <p:cNvSpPr/>
          <p:nvPr/>
        </p:nvSpPr>
        <p:spPr>
          <a:xfrm>
            <a:off x="7476470" y="4441628"/>
            <a:ext cx="638841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Harmonogramy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údržby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 přiřazení odpovědných pracovníků</a:t>
            </a:r>
            <a:r>
              <a:rPr lang="cs-CZ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realizuje 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cs-CZ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SpSK, dlouhodobější plány ve spolupráci s OMM, OŽP a ORM.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1061204" y="5886073"/>
            <a:ext cx="4335423" cy="403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000" dirty="0">
                <a:solidFill>
                  <a:srgbClr val="0070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Transparentnost pro veřejnost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6" name="Text 10"/>
          <p:cNvSpPr/>
          <p:nvPr/>
        </p:nvSpPr>
        <p:spPr>
          <a:xfrm>
            <a:off x="1088053" y="6373239"/>
            <a:ext cx="12723138" cy="688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Cílem je umožnit </a:t>
            </a:r>
            <a:r>
              <a:rPr lang="en-US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veřejný přístup</a:t>
            </a:r>
            <a:r>
              <a:rPr lang="cs-CZ" sz="1600" b="1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k vybraným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datům –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interaktivní mapa všech hřišť na oficiálním webu města</a:t>
            </a:r>
            <a:r>
              <a:rPr lang="cs-CZ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(GIS)</a:t>
            </a: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s informacemi o vybavení</a:t>
            </a:r>
            <a:endParaRPr lang="cs-CZ" sz="1600" dirty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aktuálním stavu.</a:t>
            </a:r>
            <a:endParaRPr lang="en-US" sz="1600" dirty="0"/>
          </a:p>
        </p:txBody>
      </p:sp>
      <p:sp>
        <p:nvSpPr>
          <p:cNvPr id="17" name="Shape 11"/>
          <p:cNvSpPr/>
          <p:nvPr/>
        </p:nvSpPr>
        <p:spPr>
          <a:xfrm>
            <a:off x="777122" y="5967057"/>
            <a:ext cx="45719" cy="1639966"/>
          </a:xfrm>
          <a:prstGeom prst="rect">
            <a:avLst/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205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1647" y="2743676"/>
            <a:ext cx="4623673" cy="530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Akční plán a financování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91647" y="3782616"/>
            <a:ext cx="6438781" cy="1040606"/>
          </a:xfrm>
          <a:prstGeom prst="roundRect">
            <a:avLst>
              <a:gd name="adj" fmla="val 10545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Shape 2"/>
          <p:cNvSpPr/>
          <p:nvPr/>
        </p:nvSpPr>
        <p:spPr>
          <a:xfrm>
            <a:off x="791647" y="3759756"/>
            <a:ext cx="6438781" cy="91440"/>
          </a:xfrm>
          <a:prstGeom prst="roundRect">
            <a:avLst>
              <a:gd name="adj" fmla="val 77923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6" name="Shape 3"/>
          <p:cNvSpPr/>
          <p:nvPr/>
        </p:nvSpPr>
        <p:spPr>
          <a:xfrm>
            <a:off x="3756541" y="3528179"/>
            <a:ext cx="508873" cy="508873"/>
          </a:xfrm>
          <a:prstGeom prst="roundRect">
            <a:avLst>
              <a:gd name="adj" fmla="val 179691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9179" y="3680817"/>
            <a:ext cx="203478" cy="20347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4052" y="4206716"/>
            <a:ext cx="3392924" cy="42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cs-CZ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Pravidelná aktualizace </a:t>
            </a: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akčn</a:t>
            </a:r>
            <a:r>
              <a:rPr lang="cs-CZ" sz="2000" dirty="0" err="1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ího</a:t>
            </a:r>
            <a:r>
              <a:rPr lang="cs-CZ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plánu (co 2 roky)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7399973" y="3782616"/>
            <a:ext cx="6438781" cy="1040606"/>
          </a:xfrm>
          <a:prstGeom prst="roundRect">
            <a:avLst>
              <a:gd name="adj" fmla="val 10545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0" name="Shape 6"/>
          <p:cNvSpPr/>
          <p:nvPr/>
        </p:nvSpPr>
        <p:spPr>
          <a:xfrm>
            <a:off x="7399973" y="3759756"/>
            <a:ext cx="6438781" cy="91440"/>
          </a:xfrm>
          <a:prstGeom prst="roundRect">
            <a:avLst>
              <a:gd name="adj" fmla="val 77923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1" name="Shape 7"/>
          <p:cNvSpPr/>
          <p:nvPr/>
        </p:nvSpPr>
        <p:spPr>
          <a:xfrm>
            <a:off x="10364867" y="3528179"/>
            <a:ext cx="508873" cy="508873"/>
          </a:xfrm>
          <a:prstGeom prst="roundRect">
            <a:avLst>
              <a:gd name="adj" fmla="val 179691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17505" y="3680817"/>
            <a:ext cx="203478" cy="20347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92378" y="4206716"/>
            <a:ext cx="3493889" cy="42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Stabilní rozpočet OMM</a:t>
            </a:r>
            <a:r>
              <a:rPr lang="cs-CZ" sz="20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na obnovu (ideálně 3 až 5 mil. Kč)</a:t>
            </a:r>
            <a:endParaRPr lang="en-US" sz="2000" dirty="0"/>
          </a:p>
        </p:txBody>
      </p:sp>
      <p:sp>
        <p:nvSpPr>
          <p:cNvPr id="14" name="Shape 9"/>
          <p:cNvSpPr/>
          <p:nvPr/>
        </p:nvSpPr>
        <p:spPr>
          <a:xfrm>
            <a:off x="791647" y="5247203"/>
            <a:ext cx="6438781" cy="1040606"/>
          </a:xfrm>
          <a:prstGeom prst="roundRect">
            <a:avLst>
              <a:gd name="adj" fmla="val 10545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5" name="Shape 10"/>
          <p:cNvSpPr/>
          <p:nvPr/>
        </p:nvSpPr>
        <p:spPr>
          <a:xfrm>
            <a:off x="791647" y="5224343"/>
            <a:ext cx="6438781" cy="91440"/>
          </a:xfrm>
          <a:prstGeom prst="roundRect">
            <a:avLst>
              <a:gd name="adj" fmla="val 77923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6" name="Shape 11"/>
          <p:cNvSpPr/>
          <p:nvPr/>
        </p:nvSpPr>
        <p:spPr>
          <a:xfrm>
            <a:off x="3756541" y="4992767"/>
            <a:ext cx="508873" cy="508873"/>
          </a:xfrm>
          <a:prstGeom prst="roundRect">
            <a:avLst>
              <a:gd name="adj" fmla="val 179691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09179" y="5145405"/>
            <a:ext cx="203478" cy="20347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4052" y="5671304"/>
            <a:ext cx="3392924" cy="42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cs-CZ" sz="20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Využívání d</a:t>
            </a:r>
            <a:r>
              <a:rPr lang="en-US" sz="20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otační</a:t>
            </a:r>
            <a:r>
              <a:rPr lang="cs-CZ" sz="20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ch zdrojů a dalšího financování</a:t>
            </a:r>
            <a:endParaRPr lang="en-US" sz="2000" dirty="0">
              <a:solidFill>
                <a:srgbClr val="272525"/>
              </a:solidFill>
              <a:latin typeface="Gelasio" pitchFamily="34" charset="0"/>
              <a:cs typeface="Gelasio" pitchFamily="34" charset="-120"/>
            </a:endParaRPr>
          </a:p>
        </p:txBody>
      </p:sp>
      <p:sp>
        <p:nvSpPr>
          <p:cNvPr id="19" name="Shape 13"/>
          <p:cNvSpPr/>
          <p:nvPr/>
        </p:nvSpPr>
        <p:spPr>
          <a:xfrm>
            <a:off x="7399973" y="5247203"/>
            <a:ext cx="6438781" cy="1040606"/>
          </a:xfrm>
          <a:prstGeom prst="roundRect">
            <a:avLst>
              <a:gd name="adj" fmla="val 10545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0" name="Shape 14"/>
          <p:cNvSpPr/>
          <p:nvPr/>
        </p:nvSpPr>
        <p:spPr>
          <a:xfrm>
            <a:off x="7399973" y="5224343"/>
            <a:ext cx="6438781" cy="91440"/>
          </a:xfrm>
          <a:prstGeom prst="roundRect">
            <a:avLst>
              <a:gd name="adj" fmla="val 77923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21" name="Shape 15"/>
          <p:cNvSpPr/>
          <p:nvPr/>
        </p:nvSpPr>
        <p:spPr>
          <a:xfrm>
            <a:off x="10364867" y="4992767"/>
            <a:ext cx="508873" cy="508873"/>
          </a:xfrm>
          <a:prstGeom prst="roundRect">
            <a:avLst>
              <a:gd name="adj" fmla="val 179691"/>
            </a:avLst>
          </a:prstGeom>
          <a:solidFill>
            <a:srgbClr val="E5E5E0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17505" y="5145405"/>
            <a:ext cx="203478" cy="20347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592378" y="5671304"/>
            <a:ext cx="3392924" cy="42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0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Provozní údržba</a:t>
            </a:r>
            <a:r>
              <a:rPr lang="cs-CZ" sz="2000" dirty="0">
                <a:solidFill>
                  <a:srgbClr val="272525"/>
                </a:solidFill>
                <a:latin typeface="Gelasio" pitchFamily="34" charset="0"/>
                <a:cs typeface="Gelasio" pitchFamily="34" charset="-120"/>
              </a:rPr>
              <a:t> (SpSK revize a finance na základní opravy)</a:t>
            </a:r>
            <a:endParaRPr lang="en-US" sz="2000" dirty="0">
              <a:solidFill>
                <a:srgbClr val="272525"/>
              </a:solidFill>
              <a:latin typeface="Gelasio" pitchFamily="34" charset="0"/>
              <a:cs typeface="Gelasio" pitchFamily="34" charset="-120"/>
            </a:endParaRPr>
          </a:p>
        </p:txBody>
      </p:sp>
      <p:sp>
        <p:nvSpPr>
          <p:cNvPr id="24" name="Shape 17"/>
          <p:cNvSpPr/>
          <p:nvPr/>
        </p:nvSpPr>
        <p:spPr>
          <a:xfrm>
            <a:off x="791647" y="6478548"/>
            <a:ext cx="13047107" cy="1127760"/>
          </a:xfrm>
          <a:prstGeom prst="roundRect">
            <a:avLst>
              <a:gd name="adj" fmla="val 6318"/>
            </a:avLst>
          </a:prstGeom>
          <a:solidFill>
            <a:srgbClr val="DCDCD5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192" y="6748701"/>
            <a:ext cx="265033" cy="212050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1395770" y="6690479"/>
            <a:ext cx="12273439" cy="678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Výstupy a plnění</a:t>
            </a:r>
            <a:r>
              <a:rPr lang="en-US" sz="160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plánu obnovy budou pravidelně součástí Výroční zprávy Správy </a:t>
            </a:r>
            <a:r>
              <a:rPr lang="cs-CZ" sz="160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sportovišť </a:t>
            </a:r>
            <a:r>
              <a:rPr lang="en-US" sz="1600" dirty="0">
                <a:solidFill>
                  <a:srgbClr val="0000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pro zajištění transparentnosti a veřejné kontroly.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6777</TotalTime>
  <Words>1688</Words>
  <Application>Microsoft Office PowerPoint</Application>
  <PresentationFormat>Vlastní</PresentationFormat>
  <Paragraphs>184</Paragraphs>
  <Slides>13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Lato</vt:lpstr>
      <vt:lpstr>Symbol</vt:lpstr>
      <vt:lpstr>Gelasio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David Monsport</dc:creator>
  <cp:lastModifiedBy>David Monsport</cp:lastModifiedBy>
  <cp:revision>101</cp:revision>
  <cp:lastPrinted>2025-11-03T15:36:16Z</cp:lastPrinted>
  <dcterms:created xsi:type="dcterms:W3CDTF">2025-10-27T15:55:27Z</dcterms:created>
  <dcterms:modified xsi:type="dcterms:W3CDTF">2025-11-13T16:34:01Z</dcterms:modified>
</cp:coreProperties>
</file>